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5B801-D9FC-44AB-8DD3-C75CB5C3D82B}" type="datetimeFigureOut">
              <a:rPr kumimoji="1" lang="ja-JP" altLang="en-US" smtClean="0"/>
              <a:pPr/>
              <a:t>2012/5/4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AE481-6510-4A4D-A358-BC3B4AA91B3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B490919-002F-409B-9237-CDA1C571DBE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23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p:spPr>
        <p:txBody>
          <a:bodyPr/>
          <a:lstStyle/>
          <a:p>
            <a:pPr eaLnBrk="1" hangingPunct="1"/>
            <a:endParaRPr kumimoji="1" lang="ja-JP" altLang="en-US" dirty="0" smtClean="0"/>
          </a:p>
        </p:txBody>
      </p:sp>
      <p:sp>
        <p:nvSpPr>
          <p:cNvPr id="62468" name="スライド番号プレースホルダ 3"/>
          <p:cNvSpPr>
            <a:spLocks noGrp="1"/>
          </p:cNvSpPr>
          <p:nvPr>
            <p:ph type="sldNum" sz="quarter" idx="5"/>
          </p:nvPr>
        </p:nvSpPr>
        <p:spPr>
          <a:noFill/>
        </p:spPr>
        <p:txBody>
          <a:bodyPr/>
          <a:lstStyle/>
          <a:p>
            <a:fld id="{B97F91AA-FB72-4F40-87BF-811327B3592B}" type="slidenum">
              <a:rPr lang="en-US" altLang="ja-JP"/>
              <a:pPr/>
              <a:t>8</a:t>
            </a:fld>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AE481-6510-4A4D-A358-BC3B4AA91B34}"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B6AB4C6-6C47-4F0A-B2BB-EECB41EFDE65}" type="datetimeFigureOut">
              <a:rPr kumimoji="1" lang="ja-JP" altLang="en-US" smtClean="0"/>
              <a:pPr/>
              <a:t>2012/5/4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0F58F35-3C72-49AB-BC02-4012C01D7D1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AB4C6-6C47-4F0A-B2BB-EECB41EFDE65}" type="datetimeFigureOut">
              <a:rPr kumimoji="1" lang="ja-JP" altLang="en-US" smtClean="0"/>
              <a:pPr/>
              <a:t>2012/5/4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58F35-3C72-49AB-BC02-4012C01D7D1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32657"/>
            <a:ext cx="7772400" cy="3267794"/>
          </a:xfrm>
        </p:spPr>
        <p:txBody>
          <a:bodyPr>
            <a:normAutofit fontScale="90000"/>
          </a:bodyPr>
          <a:lstStyle/>
          <a:p>
            <a:r>
              <a:rPr kumimoji="1" lang="en-US" altLang="ja-JP" dirty="0" smtClean="0"/>
              <a:t>Yashanghanlardiki </a:t>
            </a:r>
            <a:r>
              <a:rPr lang="en-US" altLang="ja-JP" dirty="0" smtClean="0"/>
              <a:t>D</a:t>
            </a:r>
            <a:r>
              <a:rPr kumimoji="1" lang="en-US" altLang="ja-JP" dirty="0" smtClean="0"/>
              <a:t>iwenglik (Alzheimer)</a:t>
            </a:r>
            <a:r>
              <a:rPr kumimoji="1" lang="en-US" altLang="ja-JP" dirty="0" err="1" smtClean="0"/>
              <a:t>Késili</a:t>
            </a:r>
            <a:r>
              <a:rPr lang="en-US" altLang="ja-JP" dirty="0" err="1" smtClean="0"/>
              <a:t>ning</a:t>
            </a:r>
            <a:r>
              <a:rPr lang="en-US" altLang="ja-JP" dirty="0" smtClean="0"/>
              <a:t> Gen </a:t>
            </a:r>
            <a:r>
              <a:rPr lang="en-US" altLang="ja-JP" dirty="0" err="1" smtClean="0"/>
              <a:t>tipidiki</a:t>
            </a:r>
            <a:r>
              <a:rPr lang="en-US" altLang="ja-JP" dirty="0" smtClean="0"/>
              <a:t> </a:t>
            </a:r>
            <a:r>
              <a:rPr lang="en-US" altLang="ja-JP" dirty="0" err="1" smtClean="0"/>
              <a:t>Heterlik</a:t>
            </a:r>
            <a:r>
              <a:rPr lang="en-US" altLang="ja-JP" dirty="0" smtClean="0"/>
              <a:t> </a:t>
            </a:r>
            <a:r>
              <a:rPr lang="en-US" altLang="ja-JP" dirty="0" err="1"/>
              <a:t>A</a:t>
            </a:r>
            <a:r>
              <a:rPr lang="en-US" altLang="ja-JP" dirty="0" err="1" smtClean="0"/>
              <a:t>milliri</a:t>
            </a:r>
            <a:r>
              <a:rPr lang="en-US" altLang="ja-JP" dirty="0" smtClean="0"/>
              <a:t>  </a:t>
            </a:r>
            <a:r>
              <a:rPr lang="en-US" altLang="ja-JP" dirty="0" err="1" smtClean="0"/>
              <a:t>heqqide</a:t>
            </a:r>
            <a:r>
              <a:rPr lang="en-US" altLang="ja-JP" dirty="0" smtClean="0"/>
              <a:t/>
            </a:r>
            <a:br>
              <a:rPr lang="en-US" altLang="ja-JP" dirty="0" smtClean="0"/>
            </a:br>
            <a:r>
              <a:rPr lang="en-US" altLang="ja-JP" sz="2000" dirty="0" err="1" smtClean="0"/>
              <a:t>Pospatlanghan</a:t>
            </a:r>
            <a:r>
              <a:rPr lang="en-US" altLang="ja-JP" sz="2000" dirty="0" smtClean="0"/>
              <a:t> May </a:t>
            </a:r>
            <a:r>
              <a:rPr lang="en-US" altLang="ja-JP" sz="2000" dirty="0" err="1" smtClean="0"/>
              <a:t>Yötkesh</a:t>
            </a:r>
            <a:r>
              <a:rPr lang="en-US" altLang="ja-JP" sz="2000" dirty="0" smtClean="0"/>
              <a:t> Aqsil </a:t>
            </a:r>
            <a:r>
              <a:rPr lang="en-US" altLang="ja-JP" sz="2000" dirty="0" err="1" smtClean="0"/>
              <a:t>Geni</a:t>
            </a:r>
            <a:r>
              <a:rPr lang="en-US" altLang="ja-JP" sz="2000" dirty="0" smtClean="0"/>
              <a:t> bilen  Yashanghanlardiki Diwenglik </a:t>
            </a:r>
            <a:r>
              <a:rPr lang="en-US" altLang="ja-JP" sz="2000" dirty="0" err="1" smtClean="0"/>
              <a:t>Késilining</a:t>
            </a:r>
            <a:r>
              <a:rPr lang="en-US" altLang="ja-JP" sz="2000" dirty="0" smtClean="0"/>
              <a:t>  </a:t>
            </a:r>
            <a:r>
              <a:rPr lang="en-US" altLang="ja-JP" sz="2000" dirty="0" err="1" smtClean="0"/>
              <a:t>munasiwéti</a:t>
            </a:r>
            <a:r>
              <a:rPr lang="en-US" altLang="ja-JP" sz="2000" dirty="0" smtClean="0"/>
              <a:t> </a:t>
            </a:r>
            <a:r>
              <a:rPr lang="en-US" altLang="ja-JP" sz="2000" dirty="0" err="1" smtClean="0"/>
              <a:t>heqqide</a:t>
            </a:r>
            <a:r>
              <a:rPr lang="en-US" altLang="ja-JP" sz="2000" dirty="0" smtClean="0"/>
              <a:t>  </a:t>
            </a:r>
            <a:r>
              <a:rPr lang="en-US" altLang="ja-JP" sz="2000" dirty="0" err="1" smtClean="0"/>
              <a:t>Yaponluqlar</a:t>
            </a:r>
            <a:r>
              <a:rPr lang="en-US" altLang="ja-JP" sz="2000" dirty="0" smtClean="0"/>
              <a:t> </a:t>
            </a:r>
            <a:r>
              <a:rPr lang="en-US" altLang="ja-JP" sz="2000" dirty="0" err="1" smtClean="0"/>
              <a:t>üstide</a:t>
            </a:r>
            <a:r>
              <a:rPr lang="en-US" altLang="ja-JP" sz="2000" dirty="0" smtClean="0"/>
              <a:t> </a:t>
            </a:r>
            <a:r>
              <a:rPr lang="en-US" altLang="ja-JP" sz="2000" dirty="0" err="1" smtClean="0"/>
              <a:t>élip</a:t>
            </a:r>
            <a:r>
              <a:rPr lang="en-US" altLang="ja-JP" sz="2000" dirty="0" smtClean="0"/>
              <a:t> </a:t>
            </a:r>
            <a:r>
              <a:rPr lang="en-US" altLang="ja-JP" sz="2000" dirty="0" err="1" smtClean="0"/>
              <a:t>bérilghan</a:t>
            </a:r>
            <a:r>
              <a:rPr lang="en-US" altLang="ja-JP" sz="2000" dirty="0" smtClean="0"/>
              <a:t>  </a:t>
            </a:r>
            <a:r>
              <a:rPr lang="en-US" altLang="ja-JP" sz="2000" dirty="0" err="1" smtClean="0"/>
              <a:t>tetqiqat</a:t>
            </a:r>
            <a:r>
              <a:rPr lang="en-US" altLang="ja-JP" sz="2000" dirty="0" smtClean="0"/>
              <a:t> </a:t>
            </a:r>
            <a:r>
              <a:rPr lang="en-US" altLang="ja-JP" dirty="0" smtClean="0"/>
              <a:t/>
            </a:r>
            <a:br>
              <a:rPr lang="en-US" altLang="ja-JP" dirty="0" smtClean="0"/>
            </a:br>
            <a:r>
              <a:rPr kumimoji="1" lang="en-US" altLang="ja-JP" dirty="0" smtClean="0"/>
              <a:t> </a:t>
            </a:r>
            <a:endParaRPr kumimoji="1" lang="ja-JP" altLang="en-US" dirty="0"/>
          </a:p>
        </p:txBody>
      </p:sp>
      <p:sp>
        <p:nvSpPr>
          <p:cNvPr id="3" name="サブタイトル 2"/>
          <p:cNvSpPr>
            <a:spLocks noGrp="1"/>
          </p:cNvSpPr>
          <p:nvPr>
            <p:ph type="subTitle" idx="1"/>
          </p:nvPr>
        </p:nvSpPr>
        <p:spPr>
          <a:xfrm>
            <a:off x="1371600" y="3886200"/>
            <a:ext cx="6400800" cy="2351112"/>
          </a:xfrm>
        </p:spPr>
        <p:txBody>
          <a:bodyPr/>
          <a:lstStyle/>
          <a:p>
            <a:r>
              <a:rPr kumimoji="1" lang="en-US" altLang="ja-JP" dirty="0" err="1" smtClean="0"/>
              <a:t>Polat</a:t>
            </a:r>
            <a:r>
              <a:rPr kumimoji="1" lang="en-US" altLang="ja-JP" dirty="0" smtClean="0"/>
              <a:t> </a:t>
            </a:r>
            <a:r>
              <a:rPr kumimoji="1" lang="en-US" altLang="ja-JP" dirty="0" err="1" smtClean="0"/>
              <a:t>Qurban</a:t>
            </a:r>
            <a:endParaRPr kumimoji="1" lang="en-US" altLang="ja-JP" dirty="0" smtClean="0"/>
          </a:p>
          <a:p>
            <a:r>
              <a:rPr lang="en-US" altLang="ja-JP" dirty="0" err="1" smtClean="0"/>
              <a:t>Juntendo</a:t>
            </a:r>
            <a:r>
              <a:rPr lang="en-US" altLang="ja-JP" dirty="0" smtClean="0"/>
              <a:t> </a:t>
            </a:r>
            <a:r>
              <a:rPr lang="en-US" altLang="ja-JP" dirty="0" err="1" smtClean="0"/>
              <a:t>Uniwersiti</a:t>
            </a:r>
            <a:r>
              <a:rPr lang="en-US" altLang="ja-JP" dirty="0" smtClean="0"/>
              <a:t> </a:t>
            </a:r>
            <a:r>
              <a:rPr lang="en-US" altLang="ja-JP" dirty="0" err="1" smtClean="0"/>
              <a:t>Rohi</a:t>
            </a:r>
            <a:r>
              <a:rPr lang="en-US" altLang="ja-JP" dirty="0" smtClean="0"/>
              <a:t> </a:t>
            </a:r>
            <a:r>
              <a:rPr lang="en-US" altLang="ja-JP" dirty="0" err="1" smtClean="0"/>
              <a:t>Saghlamliq</a:t>
            </a:r>
            <a:r>
              <a:rPr lang="en-US" altLang="ja-JP" dirty="0" smtClean="0"/>
              <a:t> </a:t>
            </a:r>
            <a:r>
              <a:rPr lang="en-US" altLang="ja-JP" dirty="0" err="1" smtClean="0"/>
              <a:t>Meditsinasi</a:t>
            </a:r>
            <a:r>
              <a:rPr lang="en-US" altLang="ja-JP" dirty="0" smtClean="0"/>
              <a:t> </a:t>
            </a:r>
            <a:r>
              <a:rPr lang="en-US" altLang="ja-JP" dirty="0" err="1" smtClean="0"/>
              <a:t>Bölimi</a:t>
            </a:r>
            <a:endParaRPr lang="en-US" altLang="ja-JP" dirty="0"/>
          </a:p>
          <a:p>
            <a:r>
              <a:rPr lang="en-US" altLang="ja-JP" sz="1200" dirty="0" smtClean="0"/>
              <a:t>(</a:t>
            </a:r>
            <a:r>
              <a:rPr lang="ja-JP" altLang="en-US" sz="1200" dirty="0" smtClean="0"/>
              <a:t>順天堂大学精神医学講座　日本</a:t>
            </a:r>
            <a:r>
              <a:rPr lang="en-US" altLang="ja-JP" sz="1200" dirty="0" smtClean="0"/>
              <a:t>)</a:t>
            </a:r>
          </a:p>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577483"/>
          </a:xfrm>
        </p:spPr>
        <p:txBody>
          <a:bodyPr>
            <a:normAutofit fontScale="77500" lnSpcReduction="20000"/>
          </a:bodyPr>
          <a:lstStyle/>
          <a:p>
            <a:r>
              <a:rPr kumimoji="1" lang="en-US" altLang="ja-JP" sz="3400" b="1" dirty="0" smtClean="0"/>
              <a:t>Bioxemiyilik mexanizimi:</a:t>
            </a:r>
          </a:p>
          <a:p>
            <a:endParaRPr lang="en-US" altLang="ja-JP" sz="3400" b="1" dirty="0"/>
          </a:p>
          <a:p>
            <a:r>
              <a:rPr lang="en-US" altLang="ja-JP" sz="3400" dirty="0" smtClean="0"/>
              <a:t>Kolinerjic (Cholinergic)nerwilarning köplep ülüp kétishi bilen nerwa signal faktori bolghan Acetylcholinening</a:t>
            </a:r>
            <a:r>
              <a:rPr lang="en-US" altLang="ja-JP" sz="3400" dirty="0"/>
              <a:t> </a:t>
            </a:r>
            <a:r>
              <a:rPr lang="en-US" altLang="ja-JP" sz="3400" dirty="0" smtClean="0"/>
              <a:t>miqdari azlap</a:t>
            </a:r>
            <a:r>
              <a:rPr lang="en-US" altLang="ja-JP" sz="3400" dirty="0"/>
              <a:t> </a:t>
            </a:r>
            <a:r>
              <a:rPr lang="en-US" altLang="ja-JP" sz="3400" dirty="0" smtClean="0"/>
              <a:t>kétishi asasliq sewep.</a:t>
            </a:r>
            <a:endParaRPr kumimoji="1" lang="en-US" altLang="ja-JP" sz="3400" b="1" dirty="0" smtClean="0"/>
          </a:p>
          <a:p>
            <a:r>
              <a:rPr lang="en-US" altLang="ja-JP" sz="3400" dirty="0" smtClean="0"/>
              <a:t>Kiraxmalsiman aqsilning öz-ara bérikip qélishi nerwa hüjeyrilirini zeherleydu. Bolupmu Kirax-malsiman aqsil (A-</a:t>
            </a:r>
            <a:r>
              <a:rPr lang="el-GR" altLang="ja-JP" sz="3400" dirty="0" smtClean="0"/>
              <a:t> β</a:t>
            </a:r>
            <a:r>
              <a:rPr lang="en-US" altLang="ja-JP" sz="3400" dirty="0" smtClean="0"/>
              <a:t>42)ning suda ériydighan kichik birikmiliri nerwa hüjeyrisige nisbeten zeherlik.</a:t>
            </a:r>
          </a:p>
          <a:p>
            <a:r>
              <a:rPr lang="en-US" altLang="ja-JP" sz="3400" dirty="0"/>
              <a:t>Nerwa talalirining </a:t>
            </a:r>
            <a:r>
              <a:rPr lang="en-US" altLang="ja-JP" sz="3400" dirty="0" smtClean="0"/>
              <a:t>chigishi bolsa nerwa hüjeyrisi ichidiki madda almashturush léniyisi bolghan nerwa talasi</a:t>
            </a:r>
            <a:r>
              <a:rPr lang="en-US" altLang="ja-JP" sz="3400" dirty="0"/>
              <a:t> </a:t>
            </a:r>
            <a:r>
              <a:rPr lang="en-US" altLang="ja-JP" sz="3400" dirty="0" smtClean="0"/>
              <a:t>Microtubening qurulmisini buzup madda almishishni tosup </a:t>
            </a:r>
            <a:r>
              <a:rPr lang="en-US" altLang="ja-JP" sz="3400" dirty="0" err="1" smtClean="0"/>
              <a:t>qoyidu</a:t>
            </a:r>
            <a:r>
              <a:rPr lang="en-US" altLang="ja-JP" sz="3400" dirty="0" smtClean="0"/>
              <a:t>.</a:t>
            </a:r>
          </a:p>
          <a:p>
            <a:r>
              <a:rPr lang="en-US" altLang="ja-JP" sz="3400" dirty="0" err="1" smtClean="0"/>
              <a:t>Yuquruqilardin</a:t>
            </a:r>
            <a:r>
              <a:rPr lang="en-US" altLang="ja-JP" sz="3400" dirty="0" smtClean="0"/>
              <a:t> </a:t>
            </a:r>
            <a:r>
              <a:rPr lang="en-US" altLang="ja-JP" sz="3400" dirty="0" err="1" smtClean="0"/>
              <a:t>bashqa</a:t>
            </a:r>
            <a:r>
              <a:rPr lang="en-US" altLang="ja-JP" sz="3400" dirty="0" smtClean="0"/>
              <a:t> </a:t>
            </a:r>
            <a:r>
              <a:rPr lang="en-US" altLang="ja-JP" sz="3400" dirty="0" err="1" smtClean="0"/>
              <a:t>yene</a:t>
            </a:r>
            <a:r>
              <a:rPr lang="en-US" altLang="ja-JP" sz="3400" dirty="0" smtClean="0"/>
              <a:t> </a:t>
            </a:r>
            <a:r>
              <a:rPr lang="en-US" altLang="ja-JP" sz="3400" dirty="0" err="1" smtClean="0"/>
              <a:t>yallughlinish</a:t>
            </a:r>
            <a:r>
              <a:rPr lang="en-US" altLang="ja-JP" sz="3400" dirty="0" smtClean="0"/>
              <a:t> (inflammation), </a:t>
            </a:r>
            <a:r>
              <a:rPr lang="en-US" altLang="ja-JP" sz="3400" dirty="0" err="1" smtClean="0"/>
              <a:t>oksidlinish</a:t>
            </a:r>
            <a:r>
              <a:rPr lang="en-US" altLang="ja-JP" sz="3400" dirty="0" smtClean="0"/>
              <a:t>( oxidative stress) </a:t>
            </a:r>
            <a:r>
              <a:rPr lang="en-US" altLang="ja-JP" sz="3400" dirty="0" err="1" smtClean="0"/>
              <a:t>qatarliqlarmu</a:t>
            </a:r>
            <a:r>
              <a:rPr lang="en-US" altLang="ja-JP" sz="3400" dirty="0" smtClean="0"/>
              <a:t> bu xil késelning yüz </a:t>
            </a:r>
            <a:r>
              <a:rPr lang="en-US" altLang="ja-JP" sz="3400" dirty="0" err="1" smtClean="0"/>
              <a:t>bérishide</a:t>
            </a:r>
            <a:r>
              <a:rPr lang="en-US" altLang="ja-JP" sz="3400" dirty="0" smtClean="0"/>
              <a:t> muhim </a:t>
            </a:r>
            <a:r>
              <a:rPr lang="en-US" altLang="ja-JP" sz="3400" dirty="0" err="1" smtClean="0"/>
              <a:t>rol</a:t>
            </a:r>
            <a:r>
              <a:rPr lang="en-US" altLang="ja-JP" sz="3400" dirty="0" smtClean="0"/>
              <a:t> </a:t>
            </a:r>
            <a:r>
              <a:rPr lang="en-US" altLang="ja-JP" sz="3400" dirty="0" err="1" smtClean="0"/>
              <a:t>oynaydu</a:t>
            </a:r>
            <a:r>
              <a:rPr lang="en-US" altLang="ja-JP" sz="3400" dirty="0" smtClean="0"/>
              <a:t>.</a:t>
            </a:r>
          </a:p>
          <a:p>
            <a:endParaRPr lang="en-US" altLang="ja-JP" dirty="0" smtClean="0"/>
          </a:p>
          <a:p>
            <a:endParaRPr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Heterlik</a:t>
            </a:r>
            <a:r>
              <a:rPr kumimoji="1" lang="en-US" altLang="ja-JP" dirty="0" smtClean="0"/>
              <a:t> </a:t>
            </a:r>
            <a:r>
              <a:rPr kumimoji="1" lang="en-US" altLang="ja-JP" dirty="0" err="1" smtClean="0"/>
              <a:t>Amillar</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Gen </a:t>
            </a:r>
            <a:r>
              <a:rPr kumimoji="1" lang="en-US" altLang="ja-JP" dirty="0" err="1" smtClean="0"/>
              <a:t>tipidiki</a:t>
            </a:r>
            <a:r>
              <a:rPr kumimoji="1" lang="en-US" altLang="ja-JP" dirty="0" smtClean="0"/>
              <a:t> </a:t>
            </a:r>
            <a:r>
              <a:rPr kumimoji="1" lang="en-US" altLang="ja-JP" dirty="0" err="1" smtClean="0"/>
              <a:t>heterlik</a:t>
            </a:r>
            <a:r>
              <a:rPr kumimoji="1" lang="en-US" altLang="ja-JP" dirty="0" smtClean="0"/>
              <a:t> </a:t>
            </a:r>
            <a:r>
              <a:rPr kumimoji="1" lang="en-US" altLang="ja-JP" dirty="0" err="1" smtClean="0"/>
              <a:t>amillar</a:t>
            </a:r>
            <a:r>
              <a:rPr kumimoji="1" lang="en-US" altLang="ja-JP" dirty="0" smtClean="0"/>
              <a:t>: ApoE4 </a:t>
            </a:r>
            <a:r>
              <a:rPr kumimoji="1" lang="en-US" altLang="ja-JP" dirty="0" err="1" smtClean="0"/>
              <a:t>qatarliqlar</a:t>
            </a:r>
            <a:endParaRPr kumimoji="1" lang="en-US" altLang="ja-JP" dirty="0" smtClean="0"/>
          </a:p>
          <a:p>
            <a:r>
              <a:rPr lang="en-US" altLang="ja-JP" dirty="0" err="1" smtClean="0"/>
              <a:t>Shéker</a:t>
            </a:r>
            <a:r>
              <a:rPr lang="en-US" altLang="ja-JP" dirty="0" smtClean="0"/>
              <a:t> </a:t>
            </a:r>
            <a:r>
              <a:rPr lang="en-US" altLang="ja-JP" dirty="0" err="1" smtClean="0"/>
              <a:t>siyish</a:t>
            </a:r>
            <a:r>
              <a:rPr lang="en-US" altLang="ja-JP" dirty="0" smtClean="0"/>
              <a:t> </a:t>
            </a:r>
            <a:r>
              <a:rPr lang="en-US" altLang="ja-JP" dirty="0" err="1" smtClean="0"/>
              <a:t>késili</a:t>
            </a:r>
            <a:r>
              <a:rPr lang="en-US" altLang="ja-JP" dirty="0" smtClean="0"/>
              <a:t> </a:t>
            </a:r>
            <a:r>
              <a:rPr lang="en-US" altLang="ja-JP" dirty="0" smtClean="0">
                <a:latin typeface="ＭＳ Ｐゴシック"/>
                <a:ea typeface="ＭＳ Ｐゴシック"/>
              </a:rPr>
              <a:t>Ⅱ</a:t>
            </a:r>
          </a:p>
          <a:p>
            <a:r>
              <a:rPr kumimoji="1" lang="en-US" altLang="ja-JP" dirty="0" smtClean="0">
                <a:latin typeface="ＭＳ Ｐゴシック"/>
                <a:ea typeface="ＭＳ Ｐゴシック"/>
              </a:rPr>
              <a:t>Down </a:t>
            </a:r>
            <a:r>
              <a:rPr kumimoji="1" lang="en-US" altLang="ja-JP" dirty="0" err="1" smtClean="0">
                <a:latin typeface="ＭＳ Ｐゴシック"/>
                <a:ea typeface="ＭＳ Ｐゴシック"/>
              </a:rPr>
              <a:t>Hestiligi</a:t>
            </a:r>
            <a:endParaRPr kumimoji="1" lang="en-US" altLang="ja-JP" dirty="0" smtClean="0">
              <a:latin typeface="ＭＳ Ｐゴシック"/>
              <a:ea typeface="ＭＳ Ｐゴシック"/>
            </a:endParaRPr>
          </a:p>
          <a:p>
            <a:r>
              <a:rPr lang="en-US" altLang="ja-JP" dirty="0" err="1" smtClean="0">
                <a:latin typeface="ＭＳ Ｐゴシック"/>
                <a:ea typeface="ＭＳ Ｐゴシック"/>
              </a:rPr>
              <a:t>Qandiki</a:t>
            </a:r>
            <a:r>
              <a:rPr lang="en-US" altLang="ja-JP" dirty="0" smtClean="0">
                <a:latin typeface="ＭＳ Ｐゴシック"/>
                <a:ea typeface="ＭＳ Ｐゴシック"/>
              </a:rPr>
              <a:t> </a:t>
            </a:r>
            <a:r>
              <a:rPr lang="en-US" altLang="ja-JP" dirty="0" err="1" smtClean="0">
                <a:latin typeface="ＭＳ Ｐゴシック"/>
                <a:ea typeface="ＭＳ Ｐゴシック"/>
              </a:rPr>
              <a:t>Xolesterolning</a:t>
            </a:r>
            <a:r>
              <a:rPr lang="en-US" altLang="ja-JP" dirty="0" smtClean="0">
                <a:latin typeface="ＭＳ Ｐゴシック"/>
                <a:ea typeface="ＭＳ Ｐゴシック"/>
              </a:rPr>
              <a:t> </a:t>
            </a:r>
            <a:r>
              <a:rPr lang="en-US" altLang="ja-JP" dirty="0" err="1" smtClean="0">
                <a:latin typeface="ＭＳ Ｐゴシック"/>
                <a:ea typeface="ＭＳ Ｐゴシック"/>
              </a:rPr>
              <a:t>örlep</a:t>
            </a:r>
            <a:r>
              <a:rPr lang="en-US" altLang="ja-JP" dirty="0" smtClean="0">
                <a:latin typeface="ＭＳ Ｐゴシック"/>
                <a:ea typeface="ＭＳ Ｐゴシック"/>
              </a:rPr>
              <a:t> </a:t>
            </a:r>
            <a:r>
              <a:rPr lang="en-US" altLang="ja-JP" dirty="0" err="1" smtClean="0">
                <a:latin typeface="ＭＳ Ｐゴシック"/>
                <a:ea typeface="ＭＳ Ｐゴシック"/>
              </a:rPr>
              <a:t>kétishi</a:t>
            </a:r>
            <a:endParaRPr lang="en-US" altLang="ja-JP" dirty="0" smtClean="0">
              <a:latin typeface="ＭＳ Ｐゴシック"/>
              <a:ea typeface="ＭＳ Ｐゴシック"/>
            </a:endParaRPr>
          </a:p>
          <a:p>
            <a:r>
              <a:rPr kumimoji="1" lang="en-US" altLang="ja-JP" dirty="0" err="1" smtClean="0">
                <a:latin typeface="ＭＳ Ｐゴシック"/>
                <a:ea typeface="ＭＳ Ｐゴシック"/>
              </a:rPr>
              <a:t>Ménge</a:t>
            </a:r>
            <a:r>
              <a:rPr kumimoji="1" lang="en-US" altLang="ja-JP" dirty="0" smtClean="0">
                <a:latin typeface="ＭＳ Ｐゴシック"/>
                <a:ea typeface="ＭＳ Ｐゴシック"/>
              </a:rPr>
              <a:t> </a:t>
            </a:r>
            <a:r>
              <a:rPr kumimoji="1" lang="en-US" altLang="ja-JP" dirty="0" err="1" smtClean="0">
                <a:latin typeface="ＭＳ Ｐゴシック"/>
                <a:ea typeface="ＭＳ Ｐゴシック"/>
              </a:rPr>
              <a:t>qan</a:t>
            </a:r>
            <a:r>
              <a:rPr kumimoji="1" lang="en-US" altLang="ja-JP" dirty="0" smtClean="0">
                <a:latin typeface="ＭＳ Ｐゴシック"/>
                <a:ea typeface="ＭＳ Ｐゴシック"/>
              </a:rPr>
              <a:t> </a:t>
            </a:r>
            <a:r>
              <a:rPr kumimoji="1" lang="en-US" altLang="ja-JP" dirty="0" err="1" smtClean="0">
                <a:latin typeface="ＭＳ Ｐゴシック"/>
                <a:ea typeface="ＭＳ Ｐゴシック"/>
              </a:rPr>
              <a:t>tomur</a:t>
            </a:r>
            <a:r>
              <a:rPr kumimoji="1" lang="en-US" altLang="ja-JP" dirty="0" smtClean="0">
                <a:latin typeface="ＭＳ Ｐゴシック"/>
                <a:ea typeface="ＭＳ Ｐゴシック"/>
              </a:rPr>
              <a:t> </a:t>
            </a:r>
            <a:r>
              <a:rPr kumimoji="1" lang="en-US" altLang="ja-JP" dirty="0" err="1" smtClean="0">
                <a:latin typeface="ＭＳ Ｐゴシック"/>
                <a:ea typeface="ＭＳ Ｐゴシック"/>
              </a:rPr>
              <a:t>késellikliri</a:t>
            </a:r>
            <a:r>
              <a:rPr kumimoji="1" lang="en-US" altLang="ja-JP" dirty="0" smtClean="0">
                <a:latin typeface="ＭＳ Ｐゴシック"/>
                <a:ea typeface="ＭＳ Ｐゴシック"/>
              </a:rPr>
              <a:t> we </a:t>
            </a:r>
            <a:r>
              <a:rPr kumimoji="1" lang="en-US" altLang="ja-JP" dirty="0" err="1" smtClean="0">
                <a:latin typeface="ＭＳ Ｐゴシック"/>
                <a:ea typeface="ＭＳ Ｐゴシック"/>
              </a:rPr>
              <a:t>ménge</a:t>
            </a:r>
            <a:r>
              <a:rPr kumimoji="1" lang="en-US" altLang="ja-JP" dirty="0" smtClean="0">
                <a:latin typeface="ＭＳ Ｐゴシック"/>
                <a:ea typeface="ＭＳ Ｐゴシック"/>
              </a:rPr>
              <a:t> </a:t>
            </a:r>
            <a:r>
              <a:rPr kumimoji="1" lang="en-US" altLang="ja-JP" dirty="0" err="1" smtClean="0">
                <a:latin typeface="ＭＳ Ｐゴシック"/>
                <a:ea typeface="ＭＳ Ｐゴシック"/>
              </a:rPr>
              <a:t>zexmilinish</a:t>
            </a:r>
            <a:endParaRPr kumimoji="1" lang="en-US" altLang="ja-JP" dirty="0" smtClean="0">
              <a:latin typeface="ＭＳ Ｐゴシック"/>
              <a:ea typeface="ＭＳ Ｐゴシック"/>
            </a:endParaRPr>
          </a:p>
          <a:p>
            <a:r>
              <a:rPr lang="en-US" altLang="ja-JP" dirty="0" err="1" smtClean="0">
                <a:latin typeface="ＭＳ Ｐゴシック"/>
                <a:ea typeface="ＭＳ Ｐゴシック"/>
              </a:rPr>
              <a:t>Uzun</a:t>
            </a:r>
            <a:r>
              <a:rPr lang="en-US" altLang="ja-JP" dirty="0" smtClean="0">
                <a:latin typeface="ＭＳ Ｐゴシック"/>
                <a:ea typeface="ＭＳ Ｐゴシック"/>
              </a:rPr>
              <a:t> </a:t>
            </a:r>
            <a:r>
              <a:rPr lang="en-US" altLang="ja-JP" dirty="0" err="1" smtClean="0">
                <a:latin typeface="ＭＳ Ｐゴシック"/>
                <a:ea typeface="ＭＳ Ｐゴシック"/>
              </a:rPr>
              <a:t>muddetlik</a:t>
            </a:r>
            <a:r>
              <a:rPr lang="en-US" altLang="ja-JP" dirty="0" smtClean="0">
                <a:latin typeface="ＭＳ Ｐゴシック"/>
                <a:ea typeface="ＭＳ Ｐゴシック"/>
              </a:rPr>
              <a:t> </a:t>
            </a:r>
            <a:r>
              <a:rPr lang="en-US" altLang="ja-JP" dirty="0" err="1" smtClean="0">
                <a:latin typeface="ＭＳ Ｐゴシック"/>
                <a:ea typeface="ＭＳ Ｐゴシック"/>
              </a:rPr>
              <a:t>rohiy</a:t>
            </a:r>
            <a:r>
              <a:rPr lang="en-US" altLang="ja-JP" dirty="0" smtClean="0">
                <a:latin typeface="ＭＳ Ｐゴシック"/>
                <a:ea typeface="ＭＳ Ｐゴシック"/>
              </a:rPr>
              <a:t> </a:t>
            </a:r>
            <a:r>
              <a:rPr lang="en-US" altLang="ja-JP" dirty="0" err="1" smtClean="0">
                <a:latin typeface="ＭＳ Ｐゴシック"/>
                <a:ea typeface="ＭＳ Ｐゴシック"/>
              </a:rPr>
              <a:t>bésim</a:t>
            </a:r>
            <a:endParaRPr kumimoji="1" lang="en-US" altLang="ja-JP" dirty="0" smtClean="0"/>
          </a:p>
          <a:p>
            <a:pPr>
              <a:buNone/>
            </a:pPr>
            <a:r>
              <a:rPr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Diagnos</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err="1" smtClean="0"/>
              <a:t>Késellik</a:t>
            </a:r>
            <a:r>
              <a:rPr lang="en-US" altLang="ja-JP" dirty="0" smtClean="0"/>
              <a:t> </a:t>
            </a:r>
            <a:r>
              <a:rPr lang="en-US" altLang="ja-JP" dirty="0" err="1" smtClean="0"/>
              <a:t>tarixi</a:t>
            </a:r>
            <a:endParaRPr lang="en-US" altLang="ja-JP" dirty="0" smtClean="0"/>
          </a:p>
          <a:p>
            <a:endParaRPr lang="en-US" altLang="ja-JP" dirty="0" smtClean="0"/>
          </a:p>
          <a:p>
            <a:r>
              <a:rPr lang="en-US" altLang="ja-JP" dirty="0" err="1" smtClean="0"/>
              <a:t>Beden</a:t>
            </a:r>
            <a:r>
              <a:rPr lang="en-US" altLang="ja-JP" dirty="0" smtClean="0"/>
              <a:t> </a:t>
            </a:r>
            <a:r>
              <a:rPr lang="en-US" altLang="ja-JP" dirty="0" err="1" smtClean="0"/>
              <a:t>tekshürüsh</a:t>
            </a:r>
            <a:r>
              <a:rPr lang="en-US" altLang="ja-JP" dirty="0" smtClean="0"/>
              <a:t>, Nerwa </a:t>
            </a:r>
          </a:p>
          <a:p>
            <a:pPr>
              <a:buNone/>
            </a:pPr>
            <a:r>
              <a:rPr lang="en-US" altLang="ja-JP" dirty="0" smtClean="0"/>
              <a:t>    </a:t>
            </a:r>
            <a:r>
              <a:rPr lang="en-US" altLang="ja-JP" dirty="0" err="1" smtClean="0"/>
              <a:t>sestimisigha</a:t>
            </a:r>
            <a:r>
              <a:rPr lang="en-US" altLang="ja-JP" dirty="0" smtClean="0"/>
              <a:t> munasiwetlik</a:t>
            </a:r>
          </a:p>
          <a:p>
            <a:pPr>
              <a:buNone/>
            </a:pPr>
            <a:r>
              <a:rPr lang="en-US" altLang="ja-JP" dirty="0" smtClean="0"/>
              <a:t>    </a:t>
            </a:r>
            <a:r>
              <a:rPr lang="en-US" altLang="ja-JP" dirty="0" err="1" smtClean="0"/>
              <a:t>tekshürüsh</a:t>
            </a:r>
            <a:endParaRPr lang="en-US" altLang="ja-JP" dirty="0" smtClean="0"/>
          </a:p>
          <a:p>
            <a:endParaRPr lang="en-US" altLang="ja-JP" dirty="0" smtClean="0"/>
          </a:p>
          <a:p>
            <a:r>
              <a:rPr lang="en-US" altLang="ja-JP" dirty="0" err="1" smtClean="0"/>
              <a:t>Pisxologiyilik</a:t>
            </a:r>
            <a:r>
              <a:rPr lang="en-US" altLang="ja-JP" dirty="0" smtClean="0"/>
              <a:t> </a:t>
            </a:r>
            <a:r>
              <a:rPr lang="en-US" altLang="ja-JP" dirty="0" err="1" smtClean="0"/>
              <a:t>tekshürüsh</a:t>
            </a:r>
            <a:r>
              <a:rPr lang="en-US" altLang="ja-JP" dirty="0" smtClean="0"/>
              <a:t>: MMSE</a:t>
            </a:r>
          </a:p>
          <a:p>
            <a:pPr>
              <a:buNone/>
            </a:pPr>
            <a:endParaRPr lang="en-US" altLang="ja-JP" dirty="0" smtClean="0"/>
          </a:p>
          <a:p>
            <a:r>
              <a:rPr kumimoji="1" lang="en-US" altLang="ja-JP" dirty="0" smtClean="0"/>
              <a:t>MRI, SPECT, PET </a:t>
            </a:r>
            <a:r>
              <a:rPr kumimoji="1" lang="en-US" altLang="ja-JP" dirty="0" err="1" smtClean="0"/>
              <a:t>qatarliqlar</a:t>
            </a:r>
            <a:endParaRPr kumimoji="1" lang="en-US" altLang="ja-JP" dirty="0" smtClean="0"/>
          </a:p>
          <a:p>
            <a:endParaRPr kumimoji="1" lang="en-US" altLang="ja-JP" dirty="0" smtClean="0"/>
          </a:p>
          <a:p>
            <a:endParaRPr kumimoji="1" lang="ja-JP" altLang="en-US" dirty="0"/>
          </a:p>
        </p:txBody>
      </p:sp>
      <p:pic>
        <p:nvPicPr>
          <p:cNvPr id="4" name="図 3" descr="Alzheimers-MRI-brain-scans.jpg"/>
          <p:cNvPicPr>
            <a:picLocks noChangeAspect="1"/>
          </p:cNvPicPr>
          <p:nvPr/>
        </p:nvPicPr>
        <p:blipFill>
          <a:blip r:embed="rId3" cstate="print"/>
          <a:stretch>
            <a:fillRect/>
          </a:stretch>
        </p:blipFill>
        <p:spPr>
          <a:xfrm>
            <a:off x="5940152" y="1412776"/>
            <a:ext cx="2857500" cy="472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Dawalash</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err="1" smtClean="0"/>
              <a:t>Késellik</a:t>
            </a:r>
            <a:r>
              <a:rPr lang="en-US" altLang="ja-JP" dirty="0" smtClean="0"/>
              <a:t> </a:t>
            </a:r>
            <a:r>
              <a:rPr lang="en-US" altLang="ja-JP" dirty="0" err="1" smtClean="0"/>
              <a:t>alametlirige</a:t>
            </a:r>
            <a:r>
              <a:rPr lang="en-US" altLang="ja-JP" dirty="0" smtClean="0"/>
              <a:t> </a:t>
            </a:r>
            <a:r>
              <a:rPr lang="en-US" altLang="ja-JP" dirty="0" err="1" smtClean="0"/>
              <a:t>qarshi</a:t>
            </a:r>
            <a:r>
              <a:rPr lang="en-US" altLang="ja-JP" dirty="0" smtClean="0"/>
              <a:t> </a:t>
            </a:r>
            <a:r>
              <a:rPr lang="en-US" altLang="ja-JP" dirty="0" err="1" smtClean="0"/>
              <a:t>dorilar</a:t>
            </a:r>
            <a:endParaRPr lang="en-US" altLang="ja-JP" dirty="0" smtClean="0"/>
          </a:p>
          <a:p>
            <a:pPr>
              <a:buNone/>
            </a:pPr>
            <a:r>
              <a:rPr lang="en-US" altLang="ja-JP" dirty="0" smtClean="0"/>
              <a:t>    </a:t>
            </a:r>
            <a:r>
              <a:rPr lang="en-US" altLang="ja-JP" dirty="0" err="1" smtClean="0"/>
              <a:t>Arisépt</a:t>
            </a:r>
            <a:r>
              <a:rPr lang="en-US" altLang="ja-JP" dirty="0" smtClean="0"/>
              <a:t> (</a:t>
            </a:r>
            <a:r>
              <a:rPr lang="en-US" altLang="ja-JP" dirty="0" err="1" smtClean="0"/>
              <a:t>Donepezil</a:t>
            </a:r>
            <a:r>
              <a:rPr lang="en-US" altLang="ja-JP" dirty="0" smtClean="0"/>
              <a:t>), </a:t>
            </a:r>
            <a:r>
              <a:rPr lang="en-US" altLang="ja-JP" dirty="0" err="1" smtClean="0"/>
              <a:t>Galantamine</a:t>
            </a:r>
            <a:endParaRPr lang="en-US" altLang="ja-JP" dirty="0" smtClean="0"/>
          </a:p>
          <a:p>
            <a:pPr>
              <a:buNone/>
            </a:pPr>
            <a:r>
              <a:rPr kumimoji="1" lang="en-US" altLang="ja-JP" dirty="0" smtClean="0"/>
              <a:t>    </a:t>
            </a:r>
            <a:r>
              <a:rPr kumimoji="1" lang="en-US" altLang="ja-JP" dirty="0" err="1" smtClean="0"/>
              <a:t>Memantine</a:t>
            </a:r>
            <a:endParaRPr kumimoji="1" lang="en-US" altLang="ja-JP" dirty="0" smtClean="0"/>
          </a:p>
          <a:p>
            <a:pPr>
              <a:buNone/>
            </a:pPr>
            <a:r>
              <a:rPr lang="en-US" altLang="ja-JP" dirty="0" smtClean="0"/>
              <a:t>    Vitamin E</a:t>
            </a:r>
          </a:p>
          <a:p>
            <a:r>
              <a:rPr lang="en-US" altLang="ja-JP" dirty="0" smtClean="0"/>
              <a:t> </a:t>
            </a:r>
            <a:r>
              <a:rPr lang="en-US" altLang="ja-JP" dirty="0" err="1" smtClean="0"/>
              <a:t>Aldini</a:t>
            </a:r>
            <a:r>
              <a:rPr lang="en-US" altLang="ja-JP" dirty="0" smtClean="0"/>
              <a:t> </a:t>
            </a:r>
            <a:r>
              <a:rPr lang="en-US" altLang="ja-JP" dirty="0" err="1" smtClean="0"/>
              <a:t>élish</a:t>
            </a:r>
            <a:r>
              <a:rPr lang="en-US" altLang="ja-JP" dirty="0" smtClean="0"/>
              <a:t> </a:t>
            </a:r>
            <a:r>
              <a:rPr lang="en-US" altLang="ja-JP" dirty="0" err="1" smtClean="0"/>
              <a:t>haraktirlik</a:t>
            </a:r>
            <a:r>
              <a:rPr lang="en-US" altLang="ja-JP" dirty="0" smtClean="0"/>
              <a:t> </a:t>
            </a:r>
            <a:r>
              <a:rPr lang="en-US" altLang="ja-JP" dirty="0" err="1" smtClean="0"/>
              <a:t>dorilar</a:t>
            </a:r>
            <a:endParaRPr lang="en-US" altLang="ja-JP" dirty="0" smtClean="0"/>
          </a:p>
          <a:p>
            <a:pPr>
              <a:buNone/>
            </a:pPr>
            <a:r>
              <a:rPr lang="en-US" altLang="ja-JP" dirty="0" smtClean="0"/>
              <a:t>     Steroid </a:t>
            </a:r>
            <a:r>
              <a:rPr lang="en-US" altLang="ja-JP" dirty="0" err="1" smtClean="0"/>
              <a:t>bolmighan</a:t>
            </a:r>
            <a:r>
              <a:rPr lang="en-US" altLang="ja-JP" dirty="0" smtClean="0"/>
              <a:t> </a:t>
            </a:r>
            <a:r>
              <a:rPr lang="en-US" altLang="ja-JP" dirty="0" err="1" smtClean="0"/>
              <a:t>yallugh</a:t>
            </a:r>
            <a:r>
              <a:rPr lang="en-US" altLang="ja-JP" dirty="0" smtClean="0"/>
              <a:t> </a:t>
            </a:r>
            <a:r>
              <a:rPr lang="en-US" altLang="ja-JP" dirty="0" err="1" smtClean="0"/>
              <a:t>qayturush</a:t>
            </a:r>
            <a:r>
              <a:rPr lang="en-US" altLang="ja-JP" dirty="0" smtClean="0"/>
              <a:t> </a:t>
            </a:r>
            <a:r>
              <a:rPr lang="en-US" altLang="ja-JP" dirty="0" err="1" smtClean="0"/>
              <a:t>doriliri</a:t>
            </a:r>
            <a:endParaRPr lang="en-US" altLang="ja-JP" dirty="0" smtClean="0"/>
          </a:p>
          <a:p>
            <a:r>
              <a:rPr lang="en-US" altLang="ja-JP" dirty="0" err="1" smtClean="0"/>
              <a:t>Pisxologiyilik</a:t>
            </a:r>
            <a:r>
              <a:rPr lang="en-US" altLang="ja-JP" dirty="0" smtClean="0"/>
              <a:t> </a:t>
            </a:r>
            <a:r>
              <a:rPr lang="en-US" altLang="ja-JP" dirty="0" err="1" smtClean="0"/>
              <a:t>dawalashlar</a:t>
            </a:r>
            <a:endParaRPr lang="en-US" altLang="ja-JP" dirty="0" smtClean="0"/>
          </a:p>
          <a:p>
            <a:r>
              <a:rPr lang="en-US" altLang="ja-JP" dirty="0" err="1" smtClean="0"/>
              <a:t>Vaksin</a:t>
            </a:r>
            <a:r>
              <a:rPr lang="en-US" altLang="ja-JP" dirty="0" smtClean="0"/>
              <a:t> (A-</a:t>
            </a:r>
            <a:r>
              <a:rPr lang="el-GR" altLang="ja-JP" dirty="0" smtClean="0"/>
              <a:t> β</a:t>
            </a:r>
            <a:r>
              <a:rPr lang="en-US" altLang="ja-JP" dirty="0" smtClean="0"/>
              <a:t>)</a:t>
            </a:r>
          </a:p>
          <a:p>
            <a:r>
              <a:rPr lang="en-US" altLang="ja-JP" dirty="0" err="1" smtClean="0"/>
              <a:t>Bashqa</a:t>
            </a:r>
            <a:r>
              <a:rPr lang="en-US" altLang="ja-JP" dirty="0" smtClean="0"/>
              <a:t> </a:t>
            </a:r>
            <a:r>
              <a:rPr lang="en-US" altLang="ja-JP" dirty="0" err="1" smtClean="0"/>
              <a:t>heterlik</a:t>
            </a:r>
            <a:r>
              <a:rPr lang="en-US" altLang="ja-JP" dirty="0" smtClean="0"/>
              <a:t> </a:t>
            </a:r>
            <a:r>
              <a:rPr lang="en-US" altLang="ja-JP" dirty="0" err="1" smtClean="0"/>
              <a:t>amillarning</a:t>
            </a:r>
            <a:r>
              <a:rPr lang="en-US" altLang="ja-JP" dirty="0" smtClean="0"/>
              <a:t> </a:t>
            </a:r>
            <a:r>
              <a:rPr lang="en-US" altLang="ja-JP" dirty="0" err="1" smtClean="0"/>
              <a:t>aldini</a:t>
            </a:r>
            <a:r>
              <a:rPr lang="en-US" altLang="ja-JP" dirty="0" smtClean="0"/>
              <a:t> </a:t>
            </a:r>
            <a:r>
              <a:rPr lang="en-US" altLang="ja-JP" dirty="0" err="1" smtClean="0"/>
              <a:t>élish</a:t>
            </a:r>
            <a:r>
              <a:rPr lang="en-US" altLang="ja-JP" dirty="0" smtClean="0"/>
              <a:t> </a:t>
            </a:r>
            <a:r>
              <a:rPr lang="en-US" altLang="ja-JP" dirty="0" err="1" smtClean="0"/>
              <a:t>yaki</a:t>
            </a:r>
            <a:r>
              <a:rPr lang="en-US" altLang="ja-JP" dirty="0" smtClean="0"/>
              <a:t> </a:t>
            </a:r>
            <a:r>
              <a:rPr lang="en-US" altLang="ja-JP" dirty="0" err="1" smtClean="0"/>
              <a:t>dawalash</a:t>
            </a:r>
            <a:endParaRPr lang="en-US" altLang="ja-JP" dirty="0" smtClean="0"/>
          </a:p>
          <a:p>
            <a:pPr>
              <a:buNone/>
            </a:pP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Hazir</a:t>
            </a:r>
            <a:r>
              <a:rPr kumimoji="1" lang="en-US" altLang="ja-JP" dirty="0" smtClean="0"/>
              <a:t> </a:t>
            </a:r>
            <a:r>
              <a:rPr kumimoji="1" lang="en-US" altLang="ja-JP" dirty="0" err="1" smtClean="0"/>
              <a:t>élip</a:t>
            </a:r>
            <a:r>
              <a:rPr kumimoji="1" lang="en-US" altLang="ja-JP" dirty="0" smtClean="0"/>
              <a:t> </a:t>
            </a:r>
            <a:r>
              <a:rPr kumimoji="1" lang="en-US" altLang="ja-JP" dirty="0" err="1" smtClean="0"/>
              <a:t>bériliwatqan</a:t>
            </a:r>
            <a:r>
              <a:rPr kumimoji="1" lang="en-US" altLang="ja-JP" dirty="0" smtClean="0"/>
              <a:t> </a:t>
            </a:r>
            <a:r>
              <a:rPr kumimoji="1" lang="en-US" altLang="ja-JP" dirty="0" err="1" smtClean="0"/>
              <a:t>tetqiqatlar</a:t>
            </a:r>
            <a:endParaRPr kumimoji="1" lang="ja-JP" altLang="en-US" dirty="0"/>
          </a:p>
        </p:txBody>
      </p:sp>
      <p:pic>
        <p:nvPicPr>
          <p:cNvPr id="4" name="コンテンツ プレースホルダ 3" descr="431px-Alois_Alzheimer_002.jpg"/>
          <p:cNvPicPr>
            <a:picLocks noGrp="1" noChangeAspect="1"/>
          </p:cNvPicPr>
          <p:nvPr>
            <p:ph idx="1"/>
          </p:nvPr>
        </p:nvPicPr>
        <p:blipFill>
          <a:blip r:embed="rId3" cstate="print"/>
          <a:stretch>
            <a:fillRect/>
          </a:stretch>
        </p:blipFill>
        <p:spPr>
          <a:xfrm>
            <a:off x="6444208" y="3212976"/>
            <a:ext cx="2376264" cy="3302510"/>
          </a:xfrm>
        </p:spPr>
      </p:pic>
      <p:sp>
        <p:nvSpPr>
          <p:cNvPr id="6" name="テキスト ボックス 5"/>
          <p:cNvSpPr txBox="1"/>
          <p:nvPr/>
        </p:nvSpPr>
        <p:spPr>
          <a:xfrm>
            <a:off x="539552" y="1340768"/>
            <a:ext cx="6264696" cy="3693319"/>
          </a:xfrm>
          <a:prstGeom prst="rect">
            <a:avLst/>
          </a:prstGeom>
          <a:noFill/>
        </p:spPr>
        <p:txBody>
          <a:bodyPr wrap="square" rtlCol="0">
            <a:spAutoFit/>
          </a:bodyPr>
          <a:lstStyle/>
          <a:p>
            <a:pPr>
              <a:buFont typeface="Arial" pitchFamily="34" charset="0"/>
              <a:buChar char="•"/>
            </a:pPr>
            <a:r>
              <a:rPr lang="en-US" altLang="ja-JP" sz="2400" dirty="0" err="1" smtClean="0"/>
              <a:t>Sewebini</a:t>
            </a:r>
            <a:r>
              <a:rPr lang="en-US" altLang="ja-JP" sz="2400" dirty="0" smtClean="0"/>
              <a:t> </a:t>
            </a:r>
            <a:r>
              <a:rPr lang="en-US" altLang="ja-JP" sz="2400" dirty="0" err="1" smtClean="0"/>
              <a:t>tépish</a:t>
            </a:r>
            <a:endParaRPr lang="en-US" altLang="ja-JP" sz="2400" dirty="0" smtClean="0"/>
          </a:p>
          <a:p>
            <a:r>
              <a:rPr lang="en-US" altLang="ja-JP" sz="2400" dirty="0" smtClean="0"/>
              <a:t> A-</a:t>
            </a:r>
            <a:r>
              <a:rPr lang="el-GR" altLang="ja-JP" sz="2400" dirty="0" smtClean="0"/>
              <a:t> β</a:t>
            </a:r>
            <a:r>
              <a:rPr lang="en-US" altLang="ja-JP" sz="2400" dirty="0" err="1" smtClean="0"/>
              <a:t>ning</a:t>
            </a:r>
            <a:r>
              <a:rPr lang="en-US" altLang="ja-JP" sz="2400" dirty="0" smtClean="0"/>
              <a:t> birikip </a:t>
            </a:r>
            <a:r>
              <a:rPr lang="en-US" altLang="ja-JP" sz="2400" dirty="0" err="1" smtClean="0"/>
              <a:t>qélish</a:t>
            </a:r>
            <a:r>
              <a:rPr lang="en-US" altLang="ja-JP" sz="2400" dirty="0" smtClean="0"/>
              <a:t> </a:t>
            </a:r>
            <a:r>
              <a:rPr lang="en-US" altLang="ja-JP" sz="2400" dirty="0" err="1" smtClean="0"/>
              <a:t>méxanisimi</a:t>
            </a:r>
            <a:r>
              <a:rPr lang="en-US" altLang="ja-JP" sz="2400" dirty="0" smtClean="0"/>
              <a:t>, </a:t>
            </a:r>
            <a:r>
              <a:rPr lang="en-US" altLang="ja-JP" sz="2400" dirty="0" err="1" smtClean="0"/>
              <a:t>APPning</a:t>
            </a:r>
            <a:r>
              <a:rPr lang="en-US" altLang="ja-JP" sz="2400" dirty="0" smtClean="0"/>
              <a:t> </a:t>
            </a:r>
            <a:r>
              <a:rPr lang="en-US" altLang="ja-JP" sz="2400" dirty="0" err="1" smtClean="0"/>
              <a:t>roli</a:t>
            </a:r>
            <a:endParaRPr lang="en-US" altLang="ja-JP" sz="2400" dirty="0" smtClean="0"/>
          </a:p>
          <a:p>
            <a:pPr>
              <a:buFont typeface="Arial" pitchFamily="34" charset="0"/>
              <a:buChar char="•"/>
            </a:pPr>
            <a:r>
              <a:rPr kumimoji="1" lang="en-US" altLang="ja-JP" sz="2400" dirty="0" smtClean="0"/>
              <a:t>Patologiyelik </a:t>
            </a:r>
            <a:r>
              <a:rPr kumimoji="1" lang="en-US" altLang="ja-JP" sz="2400" dirty="0" err="1" smtClean="0"/>
              <a:t>alahidiliklirige</a:t>
            </a:r>
            <a:r>
              <a:rPr kumimoji="1" lang="en-US" altLang="ja-JP" sz="2400" dirty="0" smtClean="0"/>
              <a:t> </a:t>
            </a:r>
            <a:r>
              <a:rPr kumimoji="1" lang="en-US" altLang="ja-JP" sz="2400" dirty="0" err="1" smtClean="0"/>
              <a:t>qarita</a:t>
            </a:r>
            <a:r>
              <a:rPr kumimoji="1" lang="en-US" altLang="ja-JP" sz="2400" dirty="0" smtClean="0"/>
              <a:t> </a:t>
            </a:r>
            <a:r>
              <a:rPr kumimoji="1" lang="en-US" altLang="ja-JP" sz="2400" dirty="0" err="1" smtClean="0"/>
              <a:t>dawalash</a:t>
            </a:r>
            <a:r>
              <a:rPr kumimoji="1" lang="en-US" altLang="ja-JP" sz="2400" dirty="0" smtClean="0"/>
              <a:t> </a:t>
            </a:r>
          </a:p>
          <a:p>
            <a:r>
              <a:rPr lang="en-US" altLang="ja-JP" sz="2400" dirty="0" smtClean="0"/>
              <a:t>  A-</a:t>
            </a:r>
            <a:r>
              <a:rPr lang="el-GR" altLang="ja-JP" sz="2400" dirty="0" smtClean="0"/>
              <a:t> β</a:t>
            </a:r>
            <a:r>
              <a:rPr lang="en-US" altLang="ja-JP" sz="2400" dirty="0" err="1" smtClean="0"/>
              <a:t>ni</a:t>
            </a:r>
            <a:r>
              <a:rPr lang="en-US" altLang="ja-JP" sz="2400" dirty="0" smtClean="0"/>
              <a:t> </a:t>
            </a:r>
            <a:r>
              <a:rPr lang="en-US" altLang="ja-JP" sz="2400" dirty="0" err="1" smtClean="0"/>
              <a:t>waxtida</a:t>
            </a:r>
            <a:r>
              <a:rPr lang="en-US" altLang="ja-JP" sz="2400" dirty="0" smtClean="0"/>
              <a:t> </a:t>
            </a:r>
            <a:r>
              <a:rPr lang="en-US" altLang="ja-JP" sz="2400" dirty="0" err="1" smtClean="0"/>
              <a:t>tazilash</a:t>
            </a:r>
            <a:r>
              <a:rPr lang="en-US" altLang="ja-JP" sz="2400" dirty="0" smtClean="0"/>
              <a:t>, </a:t>
            </a:r>
            <a:r>
              <a:rPr lang="en-US" altLang="ja-JP" sz="2400" dirty="0" err="1" smtClean="0"/>
              <a:t>Vaksin</a:t>
            </a:r>
            <a:r>
              <a:rPr lang="en-US" altLang="ja-JP" sz="2400" dirty="0" smtClean="0"/>
              <a:t> (A-</a:t>
            </a:r>
            <a:r>
              <a:rPr lang="el-GR" altLang="ja-JP" sz="2400" dirty="0" smtClean="0"/>
              <a:t> β</a:t>
            </a:r>
            <a:r>
              <a:rPr lang="en-US" altLang="ja-JP" sz="2400" dirty="0" smtClean="0"/>
              <a:t>),</a:t>
            </a:r>
            <a:r>
              <a:rPr lang="en-US" altLang="ja-JP" sz="2400" dirty="0" err="1" smtClean="0"/>
              <a:t>Tauning</a:t>
            </a:r>
            <a:r>
              <a:rPr lang="en-US" altLang="ja-JP" sz="2400" dirty="0" smtClean="0"/>
              <a:t> </a:t>
            </a:r>
            <a:r>
              <a:rPr lang="en-US" altLang="ja-JP" sz="2400" dirty="0" err="1" smtClean="0"/>
              <a:t>birikip</a:t>
            </a:r>
            <a:r>
              <a:rPr lang="en-US" altLang="ja-JP" sz="2400" dirty="0" smtClean="0"/>
              <a:t> </a:t>
            </a:r>
            <a:r>
              <a:rPr lang="en-US" altLang="ja-JP" sz="2400" dirty="0" err="1" smtClean="0"/>
              <a:t>qélishini</a:t>
            </a:r>
            <a:r>
              <a:rPr lang="en-US" altLang="ja-JP" sz="2400" dirty="0" smtClean="0"/>
              <a:t> </a:t>
            </a:r>
            <a:r>
              <a:rPr lang="en-US" altLang="ja-JP" sz="2400" dirty="0" err="1" smtClean="0"/>
              <a:t>tosush</a:t>
            </a:r>
            <a:endParaRPr kumimoji="1" lang="en-US" altLang="ja-JP" sz="2400" dirty="0" smtClean="0"/>
          </a:p>
          <a:p>
            <a:pPr>
              <a:buFont typeface="Arial" pitchFamily="34" charset="0"/>
              <a:buChar char="•"/>
            </a:pPr>
            <a:r>
              <a:rPr kumimoji="1" lang="en-US" altLang="ja-JP" sz="2400" dirty="0" err="1" smtClean="0"/>
              <a:t>Waxtida</a:t>
            </a:r>
            <a:r>
              <a:rPr kumimoji="1" lang="en-US" altLang="ja-JP" sz="2400" dirty="0" smtClean="0"/>
              <a:t> </a:t>
            </a:r>
            <a:r>
              <a:rPr kumimoji="1" lang="en-US" altLang="ja-JP" sz="2400" dirty="0" err="1" smtClean="0"/>
              <a:t>ünümlük</a:t>
            </a:r>
            <a:r>
              <a:rPr kumimoji="1" lang="en-US" altLang="ja-JP" sz="2400" dirty="0" smtClean="0"/>
              <a:t> </a:t>
            </a:r>
            <a:r>
              <a:rPr kumimoji="1" lang="en-US" altLang="ja-JP" sz="2400" dirty="0" err="1" smtClean="0"/>
              <a:t>toghra</a:t>
            </a:r>
            <a:r>
              <a:rPr kumimoji="1" lang="en-US" altLang="ja-JP" sz="2400" dirty="0" smtClean="0"/>
              <a:t> </a:t>
            </a:r>
            <a:r>
              <a:rPr kumimoji="1" lang="en-US" altLang="ja-JP" sz="2400" dirty="0" err="1" smtClean="0"/>
              <a:t>diagnos</a:t>
            </a:r>
            <a:r>
              <a:rPr kumimoji="1" lang="en-US" altLang="ja-JP" sz="2400" dirty="0" smtClean="0"/>
              <a:t> </a:t>
            </a:r>
            <a:r>
              <a:rPr kumimoji="1" lang="en-US" altLang="ja-JP" sz="2400" dirty="0" err="1" smtClean="0"/>
              <a:t>qoyush</a:t>
            </a:r>
            <a:endParaRPr kumimoji="1" lang="en-US" altLang="ja-JP" sz="2400" dirty="0" smtClean="0"/>
          </a:p>
          <a:p>
            <a:r>
              <a:rPr lang="en-US" altLang="ja-JP" sz="2400" dirty="0" smtClean="0"/>
              <a:t> </a:t>
            </a:r>
            <a:r>
              <a:rPr lang="en-US" altLang="ja-JP" sz="2400" dirty="0" err="1" smtClean="0"/>
              <a:t>Éniq</a:t>
            </a:r>
            <a:r>
              <a:rPr lang="en-US" altLang="ja-JP" sz="2400" dirty="0" smtClean="0"/>
              <a:t> bolghan </a:t>
            </a:r>
            <a:r>
              <a:rPr lang="en-US" altLang="ja-JP" sz="2400" dirty="0" err="1" smtClean="0"/>
              <a:t>biologiyilik</a:t>
            </a:r>
            <a:r>
              <a:rPr lang="en-US" altLang="ja-JP" sz="2400" dirty="0" smtClean="0"/>
              <a:t> </a:t>
            </a:r>
            <a:r>
              <a:rPr lang="en-US" altLang="ja-JP" sz="2400" dirty="0" err="1" smtClean="0"/>
              <a:t>belgisini</a:t>
            </a:r>
            <a:r>
              <a:rPr lang="en-US" altLang="ja-JP" sz="2400" dirty="0" smtClean="0"/>
              <a:t> </a:t>
            </a:r>
            <a:r>
              <a:rPr lang="en-US" altLang="ja-JP" sz="2400" dirty="0" err="1" smtClean="0"/>
              <a:t>tépip</a:t>
            </a:r>
            <a:r>
              <a:rPr lang="en-US" altLang="ja-JP" sz="2400" dirty="0" smtClean="0"/>
              <a:t> </a:t>
            </a:r>
            <a:r>
              <a:rPr lang="en-US" altLang="ja-JP" sz="2400" dirty="0" err="1" smtClean="0"/>
              <a:t>chiqish</a:t>
            </a:r>
            <a:endParaRPr lang="en-US" altLang="ja-JP" sz="2400" dirty="0" smtClean="0"/>
          </a:p>
          <a:p>
            <a:pPr>
              <a:buFont typeface="Arial" pitchFamily="34" charset="0"/>
              <a:buChar char="•"/>
            </a:pPr>
            <a:r>
              <a:rPr lang="en-US" altLang="ja-JP" sz="2400" dirty="0" err="1" smtClean="0"/>
              <a:t>Aldini</a:t>
            </a:r>
            <a:r>
              <a:rPr lang="en-US" altLang="ja-JP" sz="2400" dirty="0" smtClean="0"/>
              <a:t> </a:t>
            </a:r>
            <a:r>
              <a:rPr lang="en-US" altLang="ja-JP" sz="2400" dirty="0" err="1" smtClean="0"/>
              <a:t>élish</a:t>
            </a:r>
            <a:endParaRPr lang="en-US" altLang="ja-JP" sz="2400" dirty="0" smtClean="0"/>
          </a:p>
          <a:p>
            <a:r>
              <a:rPr lang="en-US" altLang="ja-JP" sz="2400" dirty="0" smtClean="0"/>
              <a:t> </a:t>
            </a:r>
            <a:r>
              <a:rPr lang="en-US" altLang="ja-JP" sz="2400" dirty="0" err="1" smtClean="0">
                <a:solidFill>
                  <a:schemeClr val="accent6"/>
                </a:solidFill>
              </a:rPr>
              <a:t>Herxil</a:t>
            </a:r>
            <a:r>
              <a:rPr lang="en-US" altLang="ja-JP" sz="2400" dirty="0" smtClean="0">
                <a:solidFill>
                  <a:schemeClr val="accent6"/>
                </a:solidFill>
              </a:rPr>
              <a:t> </a:t>
            </a:r>
            <a:r>
              <a:rPr lang="en-US" altLang="ja-JP" sz="2400" dirty="0" err="1" smtClean="0">
                <a:solidFill>
                  <a:schemeClr val="accent6"/>
                </a:solidFill>
              </a:rPr>
              <a:t>heterlik</a:t>
            </a:r>
            <a:r>
              <a:rPr lang="en-US" altLang="ja-JP" sz="2400" dirty="0" smtClean="0">
                <a:solidFill>
                  <a:schemeClr val="accent6"/>
                </a:solidFill>
              </a:rPr>
              <a:t> </a:t>
            </a:r>
            <a:r>
              <a:rPr lang="en-US" altLang="ja-JP" sz="2400" dirty="0" err="1" smtClean="0">
                <a:solidFill>
                  <a:schemeClr val="accent6"/>
                </a:solidFill>
              </a:rPr>
              <a:t>faktorlirini</a:t>
            </a:r>
            <a:r>
              <a:rPr lang="en-US" altLang="ja-JP" sz="2400" dirty="0" smtClean="0">
                <a:solidFill>
                  <a:schemeClr val="accent6"/>
                </a:solidFill>
              </a:rPr>
              <a:t> </a:t>
            </a:r>
            <a:r>
              <a:rPr lang="en-US" altLang="ja-JP" sz="2400" dirty="0" err="1" smtClean="0">
                <a:solidFill>
                  <a:schemeClr val="accent6"/>
                </a:solidFill>
              </a:rPr>
              <a:t>tépip</a:t>
            </a:r>
            <a:r>
              <a:rPr lang="en-US" altLang="ja-JP" sz="2400" dirty="0" smtClean="0">
                <a:solidFill>
                  <a:schemeClr val="accent6"/>
                </a:solidFill>
              </a:rPr>
              <a:t> </a:t>
            </a:r>
            <a:r>
              <a:rPr lang="en-US" altLang="ja-JP" sz="2400" dirty="0" err="1" smtClean="0">
                <a:solidFill>
                  <a:schemeClr val="accent6"/>
                </a:solidFill>
              </a:rPr>
              <a:t>chiqish</a:t>
            </a:r>
            <a:endParaRPr kumimoji="1" lang="en-US" altLang="ja-JP" sz="2400" dirty="0" smtClean="0"/>
          </a:p>
          <a:p>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Bizning</a:t>
            </a:r>
            <a:r>
              <a:rPr lang="en-US" altLang="ja-JP" dirty="0" smtClean="0"/>
              <a:t> </a:t>
            </a:r>
            <a:r>
              <a:rPr lang="en-US" altLang="ja-JP" dirty="0" err="1" smtClean="0"/>
              <a:t>tetqiqatlirimiz</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Professor Arai </a:t>
            </a:r>
            <a:r>
              <a:rPr kumimoji="1" lang="en-US" altLang="ja-JP" dirty="0" err="1" smtClean="0"/>
              <a:t>Heiining</a:t>
            </a:r>
            <a:r>
              <a:rPr kumimoji="1" lang="en-US" altLang="ja-JP" dirty="0" smtClean="0"/>
              <a:t> </a:t>
            </a:r>
            <a:r>
              <a:rPr kumimoji="1" lang="en-US" altLang="ja-JP" dirty="0" err="1" smtClean="0"/>
              <a:t>yitekchiligide</a:t>
            </a:r>
            <a:r>
              <a:rPr kumimoji="1" lang="en-US" altLang="ja-JP" dirty="0" smtClean="0"/>
              <a:t> baldur qozghilidighan </a:t>
            </a:r>
            <a:r>
              <a:rPr kumimoji="1" lang="en-US" altLang="ja-JP" dirty="0" err="1" smtClean="0"/>
              <a:t>ailide</a:t>
            </a:r>
            <a:r>
              <a:rPr kumimoji="1" lang="en-US" altLang="ja-JP" dirty="0" smtClean="0"/>
              <a:t> </a:t>
            </a:r>
            <a:r>
              <a:rPr kumimoji="1" lang="en-US" altLang="ja-JP" dirty="0" err="1" smtClean="0"/>
              <a:t>irsiyet</a:t>
            </a:r>
            <a:r>
              <a:rPr kumimoji="1" lang="en-US" altLang="ja-JP" dirty="0" smtClean="0"/>
              <a:t> </a:t>
            </a:r>
            <a:r>
              <a:rPr kumimoji="1" lang="en-US" altLang="ja-JP" dirty="0" err="1" smtClean="0"/>
              <a:t>qalidighan</a:t>
            </a:r>
            <a:r>
              <a:rPr kumimoji="1" lang="en-US" altLang="ja-JP" dirty="0" smtClean="0"/>
              <a:t> diwenglik </a:t>
            </a:r>
            <a:r>
              <a:rPr kumimoji="1" lang="en-US" altLang="ja-JP" dirty="0" err="1" smtClean="0"/>
              <a:t>heqqide</a:t>
            </a:r>
            <a:r>
              <a:rPr kumimoji="1" lang="en-US" altLang="ja-JP" dirty="0" smtClean="0"/>
              <a:t> </a:t>
            </a:r>
            <a:r>
              <a:rPr kumimoji="1" lang="en-US" altLang="ja-JP" dirty="0" err="1" smtClean="0"/>
              <a:t>élip</a:t>
            </a:r>
            <a:r>
              <a:rPr kumimoji="1" lang="en-US" altLang="ja-JP" dirty="0" smtClean="0"/>
              <a:t> </a:t>
            </a:r>
            <a:r>
              <a:rPr kumimoji="1" lang="en-US" altLang="ja-JP" dirty="0" err="1" smtClean="0"/>
              <a:t>bériliwatqan</a:t>
            </a:r>
            <a:r>
              <a:rPr kumimoji="1" lang="en-US" altLang="ja-JP" dirty="0" smtClean="0"/>
              <a:t> </a:t>
            </a:r>
            <a:r>
              <a:rPr kumimoji="1" lang="en-US" altLang="ja-JP" dirty="0" err="1" smtClean="0"/>
              <a:t>tetqiqat</a:t>
            </a:r>
            <a:endParaRPr kumimoji="1" lang="en-US" altLang="ja-JP" dirty="0" smtClean="0"/>
          </a:p>
          <a:p>
            <a:pPr>
              <a:buNone/>
            </a:pPr>
            <a:endParaRPr kumimoji="1" lang="en-US" altLang="ja-JP" dirty="0" smtClean="0"/>
          </a:p>
          <a:p>
            <a:r>
              <a:rPr lang="en-US" altLang="ja-JP" dirty="0" err="1" smtClean="0"/>
              <a:t>Yardemchi</a:t>
            </a:r>
            <a:r>
              <a:rPr lang="en-US" altLang="ja-JP" dirty="0" smtClean="0"/>
              <a:t> professor Shibata </a:t>
            </a:r>
            <a:r>
              <a:rPr lang="en-US" altLang="ja-JP" dirty="0" err="1" smtClean="0"/>
              <a:t>Nobutoning</a:t>
            </a:r>
            <a:r>
              <a:rPr lang="en-US" altLang="ja-JP" dirty="0" smtClean="0"/>
              <a:t> </a:t>
            </a:r>
            <a:r>
              <a:rPr lang="en-US" altLang="ja-JP" dirty="0" err="1" smtClean="0"/>
              <a:t>yitekchiligide</a:t>
            </a:r>
            <a:r>
              <a:rPr lang="en-US" altLang="ja-JP" dirty="0" smtClean="0"/>
              <a:t> gen tipi we </a:t>
            </a:r>
            <a:r>
              <a:rPr lang="en-US" altLang="ja-JP" dirty="0" err="1" smtClean="0"/>
              <a:t>bashqa</a:t>
            </a:r>
            <a:r>
              <a:rPr lang="en-US" altLang="ja-JP" dirty="0" smtClean="0"/>
              <a:t> </a:t>
            </a:r>
            <a:r>
              <a:rPr lang="en-US" altLang="ja-JP" dirty="0" err="1" smtClean="0"/>
              <a:t>heterlik</a:t>
            </a:r>
            <a:r>
              <a:rPr lang="en-US" altLang="ja-JP" dirty="0" smtClean="0"/>
              <a:t> </a:t>
            </a:r>
            <a:r>
              <a:rPr lang="en-US" altLang="ja-JP" dirty="0" err="1" smtClean="0"/>
              <a:t>amillar</a:t>
            </a:r>
            <a:r>
              <a:rPr lang="en-US" altLang="ja-JP" dirty="0" smtClean="0"/>
              <a:t> </a:t>
            </a:r>
            <a:r>
              <a:rPr lang="en-US" altLang="ja-JP" dirty="0" err="1" smtClean="0"/>
              <a:t>üstide</a:t>
            </a:r>
            <a:r>
              <a:rPr lang="en-US" altLang="ja-JP" dirty="0" smtClean="0"/>
              <a:t> </a:t>
            </a:r>
            <a:r>
              <a:rPr lang="en-US" altLang="ja-JP" dirty="0" err="1" smtClean="0"/>
              <a:t>élip</a:t>
            </a:r>
            <a:r>
              <a:rPr lang="en-US" altLang="ja-JP" dirty="0" smtClean="0"/>
              <a:t> </a:t>
            </a:r>
            <a:r>
              <a:rPr lang="en-US" altLang="ja-JP" dirty="0" err="1" smtClean="0"/>
              <a:t>bériliwatqan</a:t>
            </a:r>
            <a:r>
              <a:rPr lang="en-US" altLang="ja-JP" dirty="0" smtClean="0"/>
              <a:t> </a:t>
            </a:r>
            <a:r>
              <a:rPr lang="en-US" altLang="ja-JP" dirty="0" err="1" smtClean="0"/>
              <a:t>tetqiqat</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000" dirty="0" err="1" smtClean="0"/>
              <a:t>Pospatmay</a:t>
            </a:r>
            <a:r>
              <a:rPr lang="en-US" altLang="ja-JP" sz="2000" dirty="0" smtClean="0"/>
              <a:t> </a:t>
            </a:r>
            <a:r>
              <a:rPr lang="en-US" altLang="ja-JP" sz="2000" dirty="0" err="1" smtClean="0"/>
              <a:t>Yötkigüchi</a:t>
            </a:r>
            <a:r>
              <a:rPr lang="en-US" altLang="ja-JP" sz="2000" dirty="0" smtClean="0"/>
              <a:t> Aqsil(</a:t>
            </a:r>
            <a:r>
              <a:rPr lang="en-US" altLang="ja-JP" sz="2000" dirty="0" err="1" smtClean="0"/>
              <a:t>Phospholipid</a:t>
            </a:r>
            <a:r>
              <a:rPr lang="en-US" altLang="ja-JP" sz="2000" dirty="0" smtClean="0"/>
              <a:t> Transfer Protein; PLTP) </a:t>
            </a:r>
            <a:r>
              <a:rPr lang="en-US" altLang="ja-JP" sz="2000" dirty="0" err="1" smtClean="0"/>
              <a:t>Geni</a:t>
            </a:r>
            <a:r>
              <a:rPr lang="en-US" altLang="ja-JP" sz="2000" dirty="0" smtClean="0"/>
              <a:t> bilen  Yashanghanlardiki Diwenglik </a:t>
            </a:r>
            <a:r>
              <a:rPr lang="en-US" altLang="ja-JP" sz="2000" dirty="0" err="1" smtClean="0"/>
              <a:t>Késilining</a:t>
            </a:r>
            <a:r>
              <a:rPr lang="en-US" altLang="ja-JP" sz="2000" dirty="0" smtClean="0"/>
              <a:t> </a:t>
            </a:r>
            <a:r>
              <a:rPr lang="en-US" altLang="ja-JP" sz="2000" dirty="0" err="1" smtClean="0"/>
              <a:t>munasiwéti</a:t>
            </a:r>
            <a:r>
              <a:rPr lang="en-US" altLang="ja-JP" sz="2000" dirty="0" smtClean="0"/>
              <a:t> </a:t>
            </a:r>
            <a:r>
              <a:rPr lang="en-US" altLang="ja-JP" sz="2000" dirty="0" err="1" smtClean="0"/>
              <a:t>heqqide</a:t>
            </a:r>
            <a:r>
              <a:rPr lang="en-US" altLang="ja-JP" sz="2000" dirty="0" smtClean="0"/>
              <a:t>  </a:t>
            </a:r>
            <a:r>
              <a:rPr lang="en-US" altLang="ja-JP" sz="2000" dirty="0" err="1" smtClean="0"/>
              <a:t>Yaponluqlar</a:t>
            </a:r>
            <a:r>
              <a:rPr lang="en-US" altLang="ja-JP" sz="2000" dirty="0" smtClean="0"/>
              <a:t> </a:t>
            </a:r>
            <a:r>
              <a:rPr lang="en-US" altLang="ja-JP" sz="2000" dirty="0" err="1" smtClean="0"/>
              <a:t>üstide</a:t>
            </a:r>
            <a:r>
              <a:rPr lang="en-US" altLang="ja-JP" sz="2000" dirty="0" smtClean="0"/>
              <a:t> </a:t>
            </a:r>
            <a:r>
              <a:rPr lang="en-US" altLang="ja-JP" sz="2000" dirty="0" err="1" smtClean="0"/>
              <a:t>élip</a:t>
            </a:r>
            <a:r>
              <a:rPr lang="en-US" altLang="ja-JP" sz="2000" dirty="0" smtClean="0"/>
              <a:t> </a:t>
            </a:r>
            <a:r>
              <a:rPr lang="en-US" altLang="ja-JP" sz="2000" dirty="0" err="1" smtClean="0"/>
              <a:t>bérilghan</a:t>
            </a:r>
            <a:r>
              <a:rPr lang="en-US" altLang="ja-JP" sz="2000" dirty="0" smtClean="0"/>
              <a:t> </a:t>
            </a:r>
            <a:r>
              <a:rPr lang="en-US" altLang="ja-JP" sz="2000" dirty="0" err="1" smtClean="0"/>
              <a:t>tetqiqat</a:t>
            </a:r>
            <a:endParaRPr kumimoji="1" lang="ja-JP" altLang="en-US" sz="2000" dirty="0"/>
          </a:p>
        </p:txBody>
      </p:sp>
      <p:sp>
        <p:nvSpPr>
          <p:cNvPr id="3" name="コンテンツ プレースホルダ 2"/>
          <p:cNvSpPr>
            <a:spLocks noGrp="1"/>
          </p:cNvSpPr>
          <p:nvPr>
            <p:ph idx="1"/>
          </p:nvPr>
        </p:nvSpPr>
        <p:spPr/>
        <p:txBody>
          <a:bodyPr>
            <a:normAutofit fontScale="77500" lnSpcReduction="20000"/>
          </a:bodyPr>
          <a:lstStyle/>
          <a:p>
            <a:r>
              <a:rPr kumimoji="1" lang="en-US" altLang="ja-JP" dirty="0" err="1" smtClean="0"/>
              <a:t>Arqa</a:t>
            </a:r>
            <a:r>
              <a:rPr kumimoji="1" lang="en-US" altLang="ja-JP" dirty="0" smtClean="0"/>
              <a:t> </a:t>
            </a:r>
            <a:r>
              <a:rPr kumimoji="1" lang="en-US" altLang="ja-JP" dirty="0" err="1" smtClean="0"/>
              <a:t>körinishi</a:t>
            </a:r>
            <a:r>
              <a:rPr kumimoji="1" lang="en-US" altLang="ja-JP" dirty="0" smtClean="0"/>
              <a:t> we </a:t>
            </a:r>
            <a:r>
              <a:rPr kumimoji="1" lang="en-US" altLang="ja-JP" dirty="0" err="1" smtClean="0"/>
              <a:t>Meqset</a:t>
            </a:r>
            <a:endParaRPr kumimoji="1" lang="en-US" altLang="ja-JP" dirty="0" smtClean="0"/>
          </a:p>
          <a:p>
            <a:pPr>
              <a:buNone/>
            </a:pPr>
            <a:r>
              <a:rPr lang="en-US" altLang="ja-JP" dirty="0" smtClean="0"/>
              <a:t>      </a:t>
            </a:r>
            <a:r>
              <a:rPr lang="en-US" altLang="ja-JP" dirty="0" err="1" smtClean="0"/>
              <a:t>Pospatmay</a:t>
            </a:r>
            <a:r>
              <a:rPr lang="en-US" altLang="ja-JP" dirty="0" smtClean="0"/>
              <a:t> </a:t>
            </a:r>
            <a:r>
              <a:rPr lang="en-US" altLang="ja-JP" dirty="0" err="1" smtClean="0"/>
              <a:t>yötkigüchi</a:t>
            </a:r>
            <a:r>
              <a:rPr lang="en-US" altLang="ja-JP" dirty="0" smtClean="0"/>
              <a:t> aqsil(PLTP) bolsa </a:t>
            </a:r>
            <a:r>
              <a:rPr lang="en-US" altLang="ja-JP" dirty="0" err="1" smtClean="0"/>
              <a:t>pospatmayni</a:t>
            </a:r>
            <a:r>
              <a:rPr lang="en-US" altLang="ja-JP" dirty="0" smtClean="0"/>
              <a:t> Yuquri </a:t>
            </a:r>
            <a:r>
              <a:rPr lang="en-US" altLang="ja-JP" dirty="0" err="1" smtClean="0"/>
              <a:t>zichliqtiki</a:t>
            </a:r>
            <a:r>
              <a:rPr lang="en-US" altLang="ja-JP" dirty="0" smtClean="0"/>
              <a:t> may </a:t>
            </a:r>
            <a:r>
              <a:rPr lang="en-US" altLang="ja-JP" dirty="0" err="1" smtClean="0"/>
              <a:t>toshighuchi</a:t>
            </a:r>
            <a:r>
              <a:rPr lang="en-US" altLang="ja-JP" dirty="0" smtClean="0"/>
              <a:t> aqsil(High Density </a:t>
            </a:r>
            <a:r>
              <a:rPr lang="en-US" altLang="ja-JP" dirty="0" err="1" smtClean="0"/>
              <a:t>Lipopro-tein</a:t>
            </a:r>
            <a:r>
              <a:rPr lang="en-US" altLang="ja-JP" dirty="0" smtClean="0"/>
              <a:t>; HDL)</a:t>
            </a:r>
            <a:r>
              <a:rPr lang="en-US" altLang="ja-JP" dirty="0" err="1" smtClean="0"/>
              <a:t>gha</a:t>
            </a:r>
            <a:r>
              <a:rPr lang="en-US" altLang="ja-JP" dirty="0" smtClean="0"/>
              <a:t> </a:t>
            </a:r>
            <a:r>
              <a:rPr lang="en-US" altLang="ja-JP" dirty="0" err="1" smtClean="0"/>
              <a:t>yötkep</a:t>
            </a:r>
            <a:r>
              <a:rPr lang="en-US" altLang="ja-JP" dirty="0" smtClean="0"/>
              <a:t> </a:t>
            </a:r>
            <a:r>
              <a:rPr lang="en-US" altLang="ja-JP" dirty="0" err="1" smtClean="0"/>
              <a:t>béridighan</a:t>
            </a:r>
            <a:r>
              <a:rPr lang="en-US" altLang="ja-JP" dirty="0" smtClean="0"/>
              <a:t> aqsil </a:t>
            </a:r>
            <a:r>
              <a:rPr lang="en-US" altLang="ja-JP" dirty="0" err="1" smtClean="0"/>
              <a:t>bolup</a:t>
            </a:r>
            <a:r>
              <a:rPr lang="en-US" altLang="ja-JP" dirty="0" smtClean="0"/>
              <a:t>, </a:t>
            </a:r>
            <a:r>
              <a:rPr lang="en-US" altLang="ja-JP" dirty="0" err="1" smtClean="0"/>
              <a:t>yéqinqi</a:t>
            </a:r>
            <a:r>
              <a:rPr lang="en-US" altLang="ja-JP" dirty="0" smtClean="0"/>
              <a:t> </a:t>
            </a:r>
            <a:r>
              <a:rPr lang="en-US" altLang="ja-JP" dirty="0" err="1" smtClean="0"/>
              <a:t>tetqiqatlarda</a:t>
            </a:r>
            <a:r>
              <a:rPr lang="en-US" altLang="ja-JP" dirty="0" smtClean="0"/>
              <a:t> bu xil aqsilning </a:t>
            </a:r>
            <a:r>
              <a:rPr lang="en-US" altLang="ja-JP" dirty="0" err="1" smtClean="0"/>
              <a:t>ademning</a:t>
            </a:r>
            <a:r>
              <a:rPr lang="en-US" altLang="ja-JP" dirty="0" smtClean="0"/>
              <a:t> nerwa </a:t>
            </a:r>
            <a:r>
              <a:rPr lang="en-US" altLang="ja-JP" dirty="0" err="1" smtClean="0"/>
              <a:t>hüjeyriside</a:t>
            </a:r>
            <a:r>
              <a:rPr lang="en-US" altLang="ja-JP" dirty="0" smtClean="0"/>
              <a:t> </a:t>
            </a:r>
            <a:r>
              <a:rPr lang="en-US" altLang="ja-JP" dirty="0" err="1" smtClean="0"/>
              <a:t>Tauning</a:t>
            </a:r>
            <a:r>
              <a:rPr lang="en-US" altLang="ja-JP" dirty="0" smtClean="0"/>
              <a:t> </a:t>
            </a:r>
            <a:r>
              <a:rPr lang="en-US" altLang="ja-JP" dirty="0" err="1" smtClean="0"/>
              <a:t>heddidin</a:t>
            </a:r>
            <a:r>
              <a:rPr lang="en-US" altLang="ja-JP" dirty="0" smtClean="0"/>
              <a:t> ziyade pospatlinip </a:t>
            </a:r>
            <a:r>
              <a:rPr lang="en-US" altLang="ja-JP" dirty="0" err="1" smtClean="0"/>
              <a:t>kétishini</a:t>
            </a:r>
            <a:r>
              <a:rPr lang="en-US" altLang="ja-JP" dirty="0" smtClean="0"/>
              <a:t> </a:t>
            </a:r>
            <a:r>
              <a:rPr lang="en-US" altLang="ja-JP" dirty="0" err="1" smtClean="0"/>
              <a:t>tosiyalaydighanlighi</a:t>
            </a:r>
            <a:r>
              <a:rPr lang="en-US" altLang="ja-JP" dirty="0" smtClean="0"/>
              <a:t>, </a:t>
            </a:r>
            <a:r>
              <a:rPr lang="en-US" altLang="ja-JP" dirty="0" err="1" smtClean="0"/>
              <a:t>shundaqla</a:t>
            </a:r>
            <a:r>
              <a:rPr lang="en-US" altLang="ja-JP" dirty="0" smtClean="0"/>
              <a:t> yashanghanlardiki diwenglik </a:t>
            </a:r>
            <a:r>
              <a:rPr lang="en-US" altLang="ja-JP" dirty="0" err="1" smtClean="0"/>
              <a:t>késili</a:t>
            </a:r>
            <a:r>
              <a:rPr lang="en-US" altLang="ja-JP" dirty="0" smtClean="0"/>
              <a:t> </a:t>
            </a:r>
            <a:r>
              <a:rPr lang="en-US" altLang="ja-JP" dirty="0" err="1" smtClean="0"/>
              <a:t>bimarlirining</a:t>
            </a:r>
            <a:r>
              <a:rPr lang="en-US" altLang="ja-JP" dirty="0" smtClean="0"/>
              <a:t> nerwa </a:t>
            </a:r>
            <a:r>
              <a:rPr lang="en-US" altLang="ja-JP" dirty="0" err="1" smtClean="0"/>
              <a:t>tuqulmilirida</a:t>
            </a:r>
            <a:r>
              <a:rPr lang="en-US" altLang="ja-JP" dirty="0" smtClean="0"/>
              <a:t> </a:t>
            </a:r>
            <a:r>
              <a:rPr lang="en-US" altLang="ja-JP" dirty="0" err="1" smtClean="0"/>
              <a:t>nahayiti</a:t>
            </a:r>
            <a:r>
              <a:rPr lang="en-US" altLang="ja-JP" dirty="0" smtClean="0"/>
              <a:t> </a:t>
            </a:r>
            <a:r>
              <a:rPr lang="en-US" altLang="ja-JP" dirty="0" err="1" smtClean="0"/>
              <a:t>köpiyip</a:t>
            </a:r>
            <a:r>
              <a:rPr lang="en-US" altLang="ja-JP" dirty="0" smtClean="0"/>
              <a:t> </a:t>
            </a:r>
            <a:r>
              <a:rPr lang="en-US" altLang="ja-JP" dirty="0" err="1" smtClean="0"/>
              <a:t>ketkenning</a:t>
            </a:r>
            <a:r>
              <a:rPr lang="en-US" altLang="ja-JP" dirty="0" smtClean="0"/>
              <a:t> </a:t>
            </a:r>
            <a:r>
              <a:rPr lang="en-US" altLang="ja-JP" dirty="0" err="1" smtClean="0"/>
              <a:t>eksiche</a:t>
            </a:r>
            <a:r>
              <a:rPr lang="en-US" altLang="ja-JP" dirty="0" smtClean="0"/>
              <a:t>, </a:t>
            </a:r>
            <a:r>
              <a:rPr lang="en-US" altLang="ja-JP" dirty="0" err="1" smtClean="0"/>
              <a:t>ménge-yulun</a:t>
            </a:r>
            <a:r>
              <a:rPr lang="en-US" altLang="ja-JP" dirty="0" smtClean="0"/>
              <a:t> </a:t>
            </a:r>
            <a:r>
              <a:rPr lang="en-US" altLang="ja-JP" dirty="0" err="1" smtClean="0"/>
              <a:t>suyuqliqidiki</a:t>
            </a:r>
            <a:r>
              <a:rPr lang="en-US" altLang="ja-JP" dirty="0" smtClean="0"/>
              <a:t> may </a:t>
            </a:r>
            <a:r>
              <a:rPr lang="en-US" altLang="ja-JP" dirty="0" err="1" smtClean="0"/>
              <a:t>yötkesh</a:t>
            </a:r>
            <a:r>
              <a:rPr lang="en-US" altLang="ja-JP" dirty="0" smtClean="0"/>
              <a:t> </a:t>
            </a:r>
            <a:r>
              <a:rPr lang="en-US" altLang="ja-JP" dirty="0" err="1" smtClean="0"/>
              <a:t>ixtidarining</a:t>
            </a:r>
            <a:r>
              <a:rPr lang="en-US" altLang="ja-JP" dirty="0" smtClean="0"/>
              <a:t> </a:t>
            </a:r>
            <a:r>
              <a:rPr lang="en-US" altLang="ja-JP" dirty="0" err="1" smtClean="0"/>
              <a:t>nahayiti</a:t>
            </a:r>
            <a:r>
              <a:rPr lang="en-US" altLang="ja-JP" dirty="0" smtClean="0"/>
              <a:t> </a:t>
            </a:r>
            <a:r>
              <a:rPr lang="en-US" altLang="ja-JP" dirty="0" err="1" smtClean="0"/>
              <a:t>ajizlap</a:t>
            </a:r>
            <a:r>
              <a:rPr lang="en-US" altLang="ja-JP" dirty="0" smtClean="0"/>
              <a:t> </a:t>
            </a:r>
            <a:r>
              <a:rPr lang="en-US" altLang="ja-JP" dirty="0" err="1" smtClean="0"/>
              <a:t>kétidighanlighi</a:t>
            </a:r>
            <a:r>
              <a:rPr lang="en-US" altLang="ja-JP" dirty="0" smtClean="0"/>
              <a:t> bayqaldi. </a:t>
            </a:r>
            <a:r>
              <a:rPr lang="en-US" altLang="ja-JP" dirty="0" err="1" smtClean="0"/>
              <a:t>Hemde,Gilial</a:t>
            </a:r>
            <a:r>
              <a:rPr lang="en-US" altLang="ja-JP" dirty="0" smtClean="0"/>
              <a:t> </a:t>
            </a:r>
            <a:r>
              <a:rPr lang="en-US" altLang="ja-JP" dirty="0" err="1" smtClean="0"/>
              <a:t>hüjeyrisining</a:t>
            </a:r>
            <a:r>
              <a:rPr lang="en-US" altLang="ja-JP" dirty="0" smtClean="0"/>
              <a:t> </a:t>
            </a:r>
            <a:r>
              <a:rPr lang="en-US" altLang="ja-JP" dirty="0" err="1" smtClean="0"/>
              <a:t>ApoEni</a:t>
            </a:r>
            <a:r>
              <a:rPr lang="en-US" altLang="ja-JP" dirty="0" smtClean="0"/>
              <a:t> </a:t>
            </a:r>
            <a:r>
              <a:rPr lang="en-US" altLang="ja-JP" dirty="0" err="1" smtClean="0"/>
              <a:t>ajirtip</a:t>
            </a:r>
            <a:r>
              <a:rPr lang="en-US" altLang="ja-JP" dirty="0" smtClean="0"/>
              <a:t> </a:t>
            </a:r>
            <a:r>
              <a:rPr lang="en-US" altLang="ja-JP" dirty="0" err="1" smtClean="0"/>
              <a:t>chiqirishigha</a:t>
            </a:r>
            <a:r>
              <a:rPr lang="en-US" altLang="ja-JP" dirty="0" smtClean="0"/>
              <a:t> </a:t>
            </a:r>
            <a:r>
              <a:rPr lang="en-US" altLang="ja-JP" dirty="0" err="1" smtClean="0"/>
              <a:t>tesir</a:t>
            </a:r>
            <a:r>
              <a:rPr lang="en-US" altLang="ja-JP" dirty="0" smtClean="0"/>
              <a:t> </a:t>
            </a:r>
            <a:r>
              <a:rPr lang="en-US" altLang="ja-JP" dirty="0" err="1" smtClean="0"/>
              <a:t>körsitidighanlighimu</a:t>
            </a:r>
            <a:r>
              <a:rPr lang="en-US" altLang="ja-JP" dirty="0" smtClean="0"/>
              <a:t> bayqaldi. </a:t>
            </a:r>
            <a:r>
              <a:rPr lang="en-US" altLang="ja-JP" dirty="0" err="1" smtClean="0"/>
              <a:t>Shunga</a:t>
            </a:r>
            <a:r>
              <a:rPr lang="en-US" altLang="ja-JP" dirty="0" smtClean="0"/>
              <a:t> biz </a:t>
            </a:r>
            <a:r>
              <a:rPr lang="en-US" altLang="ja-JP" dirty="0" err="1" smtClean="0"/>
              <a:t>PLTPning</a:t>
            </a:r>
            <a:r>
              <a:rPr lang="en-US" altLang="ja-JP" dirty="0" smtClean="0"/>
              <a:t> </a:t>
            </a:r>
            <a:r>
              <a:rPr lang="en-US" altLang="ja-JP" dirty="0" err="1" smtClean="0"/>
              <a:t>herxil</a:t>
            </a:r>
            <a:r>
              <a:rPr lang="en-US" altLang="ja-JP" dirty="0" smtClean="0"/>
              <a:t> gen tipi bilen </a:t>
            </a:r>
            <a:r>
              <a:rPr lang="en-US" altLang="ja-JP" dirty="0" err="1" smtClean="0"/>
              <a:t>ADning</a:t>
            </a:r>
            <a:r>
              <a:rPr lang="en-US" altLang="ja-JP" dirty="0" smtClean="0"/>
              <a:t> </a:t>
            </a:r>
            <a:r>
              <a:rPr lang="en-US" altLang="ja-JP" dirty="0" err="1" smtClean="0"/>
              <a:t>munasiwétini</a:t>
            </a:r>
            <a:r>
              <a:rPr lang="en-US" altLang="ja-JP" dirty="0" smtClean="0"/>
              <a:t> </a:t>
            </a:r>
            <a:r>
              <a:rPr lang="en-US" altLang="ja-JP" dirty="0" err="1" smtClean="0"/>
              <a:t>tekshürüp</a:t>
            </a:r>
            <a:r>
              <a:rPr lang="en-US" altLang="ja-JP" dirty="0" smtClean="0"/>
              <a:t> </a:t>
            </a:r>
            <a:r>
              <a:rPr lang="en-US" altLang="ja-JP" dirty="0" err="1" smtClean="0"/>
              <a:t>baqtuq</a:t>
            </a:r>
            <a:r>
              <a:rPr lang="en-US" altLang="ja-JP" dirty="0" smtClean="0"/>
              <a:t>. </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Tetqiqat</a:t>
            </a:r>
            <a:r>
              <a:rPr kumimoji="1" lang="en-US" altLang="ja-JP" dirty="0" smtClean="0"/>
              <a:t> </a:t>
            </a:r>
            <a:r>
              <a:rPr lang="en-US" altLang="ja-JP" dirty="0" err="1" smtClean="0"/>
              <a:t>u</a:t>
            </a:r>
            <a:r>
              <a:rPr kumimoji="1" lang="en-US" altLang="ja-JP" dirty="0" err="1" smtClean="0"/>
              <a:t>suli</a:t>
            </a:r>
            <a:endParaRPr kumimoji="1" lang="ja-JP" altLang="en-US" dirty="0"/>
          </a:p>
        </p:txBody>
      </p:sp>
      <p:sp>
        <p:nvSpPr>
          <p:cNvPr id="3" name="コンテンツ プレースホルダ 2"/>
          <p:cNvSpPr>
            <a:spLocks noGrp="1"/>
          </p:cNvSpPr>
          <p:nvPr>
            <p:ph idx="1"/>
          </p:nvPr>
        </p:nvSpPr>
        <p:spPr>
          <a:xfrm>
            <a:off x="0" y="980728"/>
            <a:ext cx="3779912" cy="3888432"/>
          </a:xfrm>
        </p:spPr>
        <p:txBody>
          <a:bodyPr>
            <a:normAutofit fontScale="40000" lnSpcReduction="20000"/>
          </a:bodyPr>
          <a:lstStyle/>
          <a:p>
            <a:pPr>
              <a:buNone/>
            </a:pPr>
            <a:endParaRPr lang="en-US" altLang="ja-JP" b="1" dirty="0" smtClean="0">
              <a:latin typeface="+mn-ea"/>
            </a:endParaRPr>
          </a:p>
          <a:p>
            <a:pPr>
              <a:lnSpc>
                <a:spcPct val="170000"/>
              </a:lnSpc>
            </a:pPr>
            <a:r>
              <a:rPr lang="en-US" altLang="ja-JP" sz="4000" dirty="0" smtClean="0"/>
              <a:t>180 </a:t>
            </a:r>
            <a:r>
              <a:rPr lang="en-US" altLang="ja-JP" sz="4000" dirty="0" err="1" smtClean="0"/>
              <a:t>bimar</a:t>
            </a:r>
            <a:r>
              <a:rPr lang="en-US" altLang="ja-JP" sz="4000" dirty="0" smtClean="0"/>
              <a:t> we 130 </a:t>
            </a:r>
            <a:r>
              <a:rPr lang="en-US" altLang="ja-JP" sz="4000" dirty="0" err="1" smtClean="0"/>
              <a:t>saghlam</a:t>
            </a:r>
            <a:r>
              <a:rPr lang="en-US" altLang="ja-JP" sz="4000" dirty="0" smtClean="0"/>
              <a:t> </a:t>
            </a:r>
            <a:r>
              <a:rPr lang="en-US" altLang="ja-JP" sz="4000" dirty="0" err="1" smtClean="0"/>
              <a:t>sélishturma</a:t>
            </a:r>
            <a:r>
              <a:rPr lang="en-US" altLang="ja-JP" sz="4000" dirty="0" smtClean="0"/>
              <a:t> </a:t>
            </a:r>
            <a:r>
              <a:rPr lang="en-US" altLang="ja-JP" sz="4000" dirty="0" err="1" smtClean="0"/>
              <a:t>guruppisi</a:t>
            </a:r>
            <a:r>
              <a:rPr lang="en-US" altLang="ja-JP" sz="4000" dirty="0" smtClean="0"/>
              <a:t> </a:t>
            </a:r>
            <a:r>
              <a:rPr lang="en-US" altLang="ja-JP" sz="4000" dirty="0" err="1" smtClean="0"/>
              <a:t>üstide</a:t>
            </a:r>
            <a:r>
              <a:rPr lang="en-US" altLang="ja-JP" sz="4000" dirty="0" smtClean="0"/>
              <a:t>, </a:t>
            </a:r>
            <a:r>
              <a:rPr lang="en-US" altLang="ja-JP" sz="4000" dirty="0" err="1" smtClean="0"/>
              <a:t>Taqman</a:t>
            </a:r>
            <a:r>
              <a:rPr lang="en-US" altLang="ja-JP" sz="4000" dirty="0" smtClean="0"/>
              <a:t>-PCR </a:t>
            </a:r>
            <a:r>
              <a:rPr lang="en-US" altLang="ja-JP" sz="4000" dirty="0" err="1" smtClean="0"/>
              <a:t>usulini</a:t>
            </a:r>
            <a:r>
              <a:rPr lang="en-US" altLang="ja-JP" sz="4000" dirty="0" smtClean="0"/>
              <a:t> </a:t>
            </a:r>
            <a:r>
              <a:rPr lang="en-US" altLang="ja-JP" sz="4000" dirty="0" err="1" smtClean="0"/>
              <a:t>qollinip</a:t>
            </a:r>
            <a:r>
              <a:rPr lang="en-US" altLang="ja-JP" sz="4000" dirty="0" smtClean="0"/>
              <a:t>, 5 tosattin </a:t>
            </a:r>
            <a:r>
              <a:rPr lang="en-US" altLang="ja-JP" sz="4000" dirty="0" err="1" smtClean="0"/>
              <a:t>üzgirish</a:t>
            </a:r>
            <a:r>
              <a:rPr lang="en-US" altLang="ja-JP" sz="4000" dirty="0" smtClean="0"/>
              <a:t> </a:t>
            </a:r>
            <a:r>
              <a:rPr lang="en-US" altLang="ja-JP" sz="4000" dirty="0" err="1" smtClean="0"/>
              <a:t>nuqtisi</a:t>
            </a:r>
            <a:r>
              <a:rPr lang="en-US" altLang="ja-JP" sz="4000" dirty="0" smtClean="0"/>
              <a:t> boyinche </a:t>
            </a:r>
            <a:r>
              <a:rPr lang="en-US" altLang="ja-JP" sz="4000" dirty="0" err="1" smtClean="0"/>
              <a:t>bimar</a:t>
            </a:r>
            <a:r>
              <a:rPr lang="en-US" altLang="ja-JP" sz="4000" dirty="0" smtClean="0"/>
              <a:t>  we </a:t>
            </a:r>
            <a:r>
              <a:rPr lang="en-US" altLang="ja-JP" sz="4000" dirty="0" err="1" smtClean="0"/>
              <a:t>saghlam</a:t>
            </a:r>
            <a:r>
              <a:rPr lang="en-US" altLang="ja-JP" sz="4000" dirty="0" smtClean="0"/>
              <a:t>- </a:t>
            </a:r>
            <a:r>
              <a:rPr lang="en-US" altLang="ja-JP" sz="4000" dirty="0" err="1" smtClean="0"/>
              <a:t>sélishturma</a:t>
            </a:r>
            <a:r>
              <a:rPr lang="en-US" altLang="ja-JP" sz="4000" dirty="0" smtClean="0"/>
              <a:t> </a:t>
            </a:r>
            <a:r>
              <a:rPr lang="en-US" altLang="ja-JP" sz="4000" dirty="0" err="1" smtClean="0"/>
              <a:t>tetqiqati</a:t>
            </a:r>
            <a:r>
              <a:rPr lang="en-US" altLang="ja-JP" sz="4000" dirty="0" smtClean="0"/>
              <a:t> </a:t>
            </a:r>
            <a:r>
              <a:rPr lang="en-US" altLang="ja-JP" sz="4000" dirty="0" err="1" smtClean="0"/>
              <a:t>élip</a:t>
            </a:r>
            <a:r>
              <a:rPr lang="en-US" altLang="ja-JP" sz="4000" dirty="0" smtClean="0"/>
              <a:t> </a:t>
            </a:r>
            <a:r>
              <a:rPr lang="en-US" altLang="ja-JP" sz="4000" dirty="0" err="1" smtClean="0"/>
              <a:t>barduq</a:t>
            </a:r>
            <a:r>
              <a:rPr lang="en-US" altLang="ja-JP" sz="4000" dirty="0" smtClean="0"/>
              <a:t>. </a:t>
            </a:r>
            <a:r>
              <a:rPr lang="en-US" altLang="ja-JP" sz="4000" dirty="0" err="1" smtClean="0"/>
              <a:t>Shundaqla</a:t>
            </a:r>
            <a:r>
              <a:rPr lang="en-US" altLang="ja-JP" sz="4000" dirty="0" smtClean="0"/>
              <a:t> PLTP, </a:t>
            </a:r>
            <a:r>
              <a:rPr lang="en-US" altLang="ja-JP" sz="4000" dirty="0" err="1" smtClean="0"/>
              <a:t>ApoE</a:t>
            </a:r>
            <a:r>
              <a:rPr lang="en-US" altLang="ja-JP" sz="4000" dirty="0" smtClean="0"/>
              <a:t> we </a:t>
            </a:r>
            <a:r>
              <a:rPr lang="en-US" altLang="ja-JP" sz="4000" dirty="0" err="1" smtClean="0"/>
              <a:t>ADning</a:t>
            </a:r>
            <a:r>
              <a:rPr lang="en-US" altLang="ja-JP" sz="4000" dirty="0" smtClean="0"/>
              <a:t> </a:t>
            </a:r>
            <a:r>
              <a:rPr lang="en-US" altLang="ja-JP" sz="4000" dirty="0" err="1" smtClean="0"/>
              <a:t>munasiwétinimu</a:t>
            </a:r>
            <a:r>
              <a:rPr lang="en-US" altLang="ja-JP" sz="4000" dirty="0" smtClean="0"/>
              <a:t> </a:t>
            </a:r>
            <a:r>
              <a:rPr lang="en-US" altLang="ja-JP" sz="4000" dirty="0" err="1" smtClean="0"/>
              <a:t>tekshürüp</a:t>
            </a:r>
            <a:r>
              <a:rPr lang="en-US" altLang="ja-JP" sz="4000" dirty="0" smtClean="0"/>
              <a:t> </a:t>
            </a:r>
            <a:r>
              <a:rPr lang="en-US" altLang="ja-JP" sz="4000" dirty="0" err="1" smtClean="0"/>
              <a:t>baqtuq</a:t>
            </a:r>
            <a:r>
              <a:rPr lang="en-US" altLang="ja-JP" sz="4000" dirty="0" smtClean="0"/>
              <a:t>.</a:t>
            </a:r>
            <a:r>
              <a:rPr lang="ja-JP" altLang="ja-JP" dirty="0" smtClean="0">
                <a:latin typeface="+mn-ea"/>
              </a:rPr>
              <a:t/>
            </a:r>
            <a:br>
              <a:rPr lang="ja-JP" altLang="ja-JP" dirty="0" smtClean="0">
                <a:latin typeface="+mn-ea"/>
              </a:rPr>
            </a:br>
            <a:r>
              <a:rPr lang="ja-JP" altLang="en-US" dirty="0" smtClean="0">
                <a:latin typeface="+mn-ea"/>
              </a:rPr>
              <a:t/>
            </a:r>
            <a:br>
              <a:rPr lang="ja-JP" altLang="en-US" dirty="0" smtClean="0">
                <a:latin typeface="+mn-ea"/>
              </a:rPr>
            </a:br>
            <a:endParaRPr kumimoji="1" lang="ja-JP" altLang="en-US" dirty="0"/>
          </a:p>
        </p:txBody>
      </p:sp>
      <p:grpSp>
        <p:nvGrpSpPr>
          <p:cNvPr id="5" name="グループ化 4"/>
          <p:cNvGrpSpPr/>
          <p:nvPr/>
        </p:nvGrpSpPr>
        <p:grpSpPr>
          <a:xfrm>
            <a:off x="755576" y="5301208"/>
            <a:ext cx="7416824" cy="720080"/>
            <a:chOff x="1043608" y="4437112"/>
            <a:chExt cx="6984776" cy="792088"/>
          </a:xfrm>
        </p:grpSpPr>
        <p:cxnSp>
          <p:nvCxnSpPr>
            <p:cNvPr id="6" name="直線矢印コネクタ 5"/>
            <p:cNvCxnSpPr/>
            <p:nvPr/>
          </p:nvCxnSpPr>
          <p:spPr>
            <a:xfrm rot="5400000" flipH="1" flipV="1">
              <a:off x="7525122" y="4796358"/>
              <a:ext cx="72008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6589018" y="4796358"/>
              <a:ext cx="72008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5400000" flipH="1" flipV="1">
              <a:off x="5796930" y="4796358"/>
              <a:ext cx="72008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043608" y="5157192"/>
              <a:ext cx="6984776" cy="0"/>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cxnSp>
          <p:nvCxnSpPr>
            <p:cNvPr id="10" name="直線コネクタ 9"/>
            <p:cNvCxnSpPr/>
            <p:nvPr/>
          </p:nvCxnSpPr>
          <p:spPr>
            <a:xfrm rot="5400000">
              <a:off x="971600"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a:off x="1187624"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1331640"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2483768"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3059832"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3563888"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3923928"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6372200"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5580112"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5148064"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4572000"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7020272"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7524328"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7956376"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5868144"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1547664" y="5157192"/>
              <a:ext cx="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flipH="1" flipV="1">
              <a:off x="3996730" y="4796358"/>
              <a:ext cx="72008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5400000" flipH="1" flipV="1">
              <a:off x="1764482" y="4796358"/>
              <a:ext cx="72008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627784" y="4509120"/>
            <a:ext cx="3456384" cy="369332"/>
          </a:xfrm>
          <a:prstGeom prst="rect">
            <a:avLst/>
          </a:prstGeom>
          <a:noFill/>
        </p:spPr>
        <p:txBody>
          <a:bodyPr wrap="square" rtlCol="0">
            <a:spAutoFit/>
          </a:bodyPr>
          <a:lstStyle/>
          <a:p>
            <a:r>
              <a:rPr lang="en-US" altLang="ja-JP" dirty="0" smtClean="0">
                <a:latin typeface="Times New Roman" pitchFamily="18" charset="0"/>
                <a:cs typeface="Times New Roman" pitchFamily="18" charset="0"/>
              </a:rPr>
              <a:t>                    PLTP gene and SNPs</a:t>
            </a:r>
            <a:endParaRPr kumimoji="1" lang="ja-JP" altLang="en-US" dirty="0"/>
          </a:p>
        </p:txBody>
      </p:sp>
      <p:sp>
        <p:nvSpPr>
          <p:cNvPr id="29" name="テキスト ボックス 28"/>
          <p:cNvSpPr txBox="1"/>
          <p:nvPr/>
        </p:nvSpPr>
        <p:spPr>
          <a:xfrm>
            <a:off x="1331640" y="4941168"/>
            <a:ext cx="7344816" cy="369332"/>
          </a:xfrm>
          <a:prstGeom prst="rect">
            <a:avLst/>
          </a:prstGeom>
          <a:noFill/>
        </p:spPr>
        <p:txBody>
          <a:bodyPr wrap="square" rtlCol="0">
            <a:spAutoFit/>
          </a:bodyPr>
          <a:lstStyle/>
          <a:p>
            <a:r>
              <a:rPr lang="en-US" altLang="ja-JP" dirty="0" smtClean="0">
                <a:latin typeface="Times New Roman" pitchFamily="18" charset="0"/>
                <a:cs typeface="Times New Roman" pitchFamily="18" charset="0"/>
              </a:rPr>
              <a:t> rs1736493    </a:t>
            </a:r>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              rs6065904                 rs378114  rs441346 rs2294213      </a:t>
            </a:r>
            <a:endParaRPr kumimoji="1" lang="ja-JP" altLang="en-US" dirty="0"/>
          </a:p>
        </p:txBody>
      </p:sp>
      <p:sp>
        <p:nvSpPr>
          <p:cNvPr id="30" name="テキスト ボックス 29"/>
          <p:cNvSpPr txBox="1"/>
          <p:nvPr/>
        </p:nvSpPr>
        <p:spPr>
          <a:xfrm>
            <a:off x="467544" y="5733256"/>
            <a:ext cx="648072" cy="369332"/>
          </a:xfrm>
          <a:prstGeom prst="rect">
            <a:avLst/>
          </a:prstGeom>
          <a:noFill/>
        </p:spPr>
        <p:txBody>
          <a:bodyPr wrap="square" rtlCol="0">
            <a:spAutoFit/>
          </a:bodyPr>
          <a:lstStyle/>
          <a:p>
            <a:endParaRPr kumimoji="1" lang="ja-JP" altLang="en-US" dirty="0"/>
          </a:p>
        </p:txBody>
      </p:sp>
      <p:sp>
        <p:nvSpPr>
          <p:cNvPr id="31" name="テキスト ボックス 30"/>
          <p:cNvSpPr txBox="1"/>
          <p:nvPr/>
        </p:nvSpPr>
        <p:spPr>
          <a:xfrm>
            <a:off x="395536" y="5589240"/>
            <a:ext cx="864096" cy="1200329"/>
          </a:xfrm>
          <a:prstGeom prst="rect">
            <a:avLst/>
          </a:prstGeom>
          <a:noFill/>
        </p:spPr>
        <p:txBody>
          <a:bodyPr wrap="square" rtlCol="0">
            <a:spAutoFit/>
          </a:bodyPr>
          <a:lstStyle/>
          <a:p>
            <a:r>
              <a:rPr kumimoji="1" lang="en-US" altLang="ja-JP" dirty="0" smtClean="0"/>
              <a:t>3’</a:t>
            </a:r>
          </a:p>
          <a:p>
            <a:endParaRPr lang="en-US" altLang="ja-JP" dirty="0" smtClean="0"/>
          </a:p>
          <a:p>
            <a:r>
              <a:rPr kumimoji="1" lang="en-US" altLang="ja-JP" dirty="0" smtClean="0"/>
              <a:t>Exon16</a:t>
            </a:r>
          </a:p>
          <a:p>
            <a:endParaRPr kumimoji="1" lang="ja-JP" altLang="en-US" dirty="0"/>
          </a:p>
        </p:txBody>
      </p:sp>
      <p:sp>
        <p:nvSpPr>
          <p:cNvPr id="32" name="テキスト ボックス 31"/>
          <p:cNvSpPr txBox="1"/>
          <p:nvPr/>
        </p:nvSpPr>
        <p:spPr>
          <a:xfrm>
            <a:off x="8028384" y="5589240"/>
            <a:ext cx="864096" cy="923330"/>
          </a:xfrm>
          <a:prstGeom prst="rect">
            <a:avLst/>
          </a:prstGeom>
          <a:noFill/>
        </p:spPr>
        <p:txBody>
          <a:bodyPr wrap="square" rtlCol="0">
            <a:spAutoFit/>
          </a:bodyPr>
          <a:lstStyle/>
          <a:p>
            <a:r>
              <a:rPr kumimoji="1" lang="en-US" altLang="ja-JP" dirty="0" smtClean="0"/>
              <a:t>   5’</a:t>
            </a:r>
          </a:p>
          <a:p>
            <a:endParaRPr lang="en-US" altLang="ja-JP" dirty="0" smtClean="0"/>
          </a:p>
          <a:p>
            <a:r>
              <a:rPr kumimoji="1" lang="en-US" altLang="ja-JP" dirty="0" smtClean="0"/>
              <a:t>Exon1</a:t>
            </a:r>
            <a:endParaRPr kumimoji="1" lang="ja-JP" altLang="en-US" dirty="0"/>
          </a:p>
        </p:txBody>
      </p:sp>
      <p:pic>
        <p:nvPicPr>
          <p:cNvPr id="33" name="図 32" descr="TaqMan-GenotypingAssay.jpg"/>
          <p:cNvPicPr>
            <a:picLocks noChangeAspect="1"/>
          </p:cNvPicPr>
          <p:nvPr/>
        </p:nvPicPr>
        <p:blipFill>
          <a:blip r:embed="rId3" cstate="print"/>
          <a:stretch>
            <a:fillRect/>
          </a:stretch>
        </p:blipFill>
        <p:spPr>
          <a:xfrm>
            <a:off x="3707904" y="1052736"/>
            <a:ext cx="5436096" cy="38602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218258"/>
          </a:xfrm>
        </p:spPr>
        <p:txBody>
          <a:bodyPr>
            <a:normAutofit/>
          </a:bodyPr>
          <a:lstStyle/>
          <a:p>
            <a:pPr algn="l"/>
            <a:r>
              <a:rPr kumimoji="1" lang="en-US" altLang="ja-JP" sz="2800" b="1" dirty="0" smtClean="0"/>
              <a:t>                                             </a:t>
            </a:r>
            <a:r>
              <a:rPr kumimoji="1" lang="en-US" altLang="ja-JP" sz="2800" b="1" dirty="0" err="1" smtClean="0"/>
              <a:t>Netije</a:t>
            </a:r>
            <a:r>
              <a:rPr kumimoji="1" lang="en-US" altLang="ja-JP" sz="2400" dirty="0" smtClean="0"/>
              <a:t/>
            </a:r>
            <a:br>
              <a:rPr kumimoji="1" lang="en-US" altLang="ja-JP" sz="2400" dirty="0" smtClean="0"/>
            </a:br>
            <a:r>
              <a:rPr kumimoji="1" lang="en-US" altLang="ja-JP" sz="2400" dirty="0" smtClean="0"/>
              <a:t>   </a:t>
            </a:r>
            <a:r>
              <a:rPr lang="en-US" altLang="ja-JP" sz="2400" dirty="0" smtClean="0"/>
              <a:t>5xil </a:t>
            </a:r>
            <a:r>
              <a:rPr lang="en-US" altLang="ja-JP" sz="2400" dirty="0" err="1" smtClean="0"/>
              <a:t>nuqta</a:t>
            </a:r>
            <a:r>
              <a:rPr lang="en-US" altLang="ja-JP" sz="2400" dirty="0" smtClean="0"/>
              <a:t> </a:t>
            </a:r>
            <a:r>
              <a:rPr lang="en-US" altLang="ja-JP" sz="2400" dirty="0" err="1" smtClean="0"/>
              <a:t>üstide</a:t>
            </a:r>
            <a:r>
              <a:rPr lang="en-US" altLang="ja-JP" sz="2400" dirty="0" smtClean="0"/>
              <a:t> </a:t>
            </a:r>
            <a:r>
              <a:rPr lang="en-US" altLang="ja-JP" sz="2400" dirty="0" err="1" smtClean="0"/>
              <a:t>élip</a:t>
            </a:r>
            <a:r>
              <a:rPr lang="en-US" altLang="ja-JP" sz="2400" dirty="0" smtClean="0"/>
              <a:t> </a:t>
            </a:r>
            <a:r>
              <a:rPr lang="en-US" altLang="ja-JP" sz="2400" dirty="0" err="1" smtClean="0"/>
              <a:t>barghan</a:t>
            </a:r>
            <a:r>
              <a:rPr lang="en-US" altLang="ja-JP" sz="2400" dirty="0" smtClean="0"/>
              <a:t> </a:t>
            </a:r>
            <a:r>
              <a:rPr lang="en-US" altLang="ja-JP" sz="2400" dirty="0" err="1" smtClean="0"/>
              <a:t>tetqiqatimizda</a:t>
            </a:r>
            <a:r>
              <a:rPr lang="en-US" altLang="ja-JP" sz="2400" dirty="0" smtClean="0"/>
              <a:t>, PLTP bilen AD ning </a:t>
            </a:r>
            <a:r>
              <a:rPr lang="en-US" altLang="ja-JP" sz="2400" dirty="0" err="1" smtClean="0"/>
              <a:t>ottirisida</a:t>
            </a:r>
            <a:r>
              <a:rPr lang="en-US" altLang="ja-JP" sz="2400" dirty="0" smtClean="0"/>
              <a:t> </a:t>
            </a:r>
            <a:r>
              <a:rPr lang="en-US" altLang="ja-JP" sz="2400" dirty="0" err="1" smtClean="0"/>
              <a:t>munasiwet</a:t>
            </a:r>
            <a:r>
              <a:rPr lang="en-US" altLang="ja-JP" sz="2400" dirty="0" smtClean="0"/>
              <a:t> </a:t>
            </a:r>
            <a:r>
              <a:rPr lang="en-US" altLang="ja-JP" sz="2400" dirty="0" err="1" smtClean="0"/>
              <a:t>bayqalmidi</a:t>
            </a:r>
            <a:r>
              <a:rPr lang="en-US" altLang="ja-JP" sz="2400" dirty="0" smtClean="0"/>
              <a:t>, </a:t>
            </a:r>
            <a:r>
              <a:rPr lang="en-US" altLang="ja-JP" sz="2400" dirty="0" err="1" smtClean="0"/>
              <a:t>shundaqla</a:t>
            </a:r>
            <a:r>
              <a:rPr lang="en-US" altLang="ja-JP" sz="2400" dirty="0" smtClean="0"/>
              <a:t> </a:t>
            </a:r>
            <a:r>
              <a:rPr lang="en-US" altLang="ja-JP" sz="2400" dirty="0" err="1" smtClean="0"/>
              <a:t>bular</a:t>
            </a:r>
            <a:r>
              <a:rPr lang="en-US" altLang="ja-JP" sz="2400" dirty="0" smtClean="0"/>
              <a:t> bilen ApoEning </a:t>
            </a:r>
            <a:r>
              <a:rPr lang="en-US" altLang="ja-JP" sz="2400" dirty="0" err="1" smtClean="0"/>
              <a:t>otturisidimu</a:t>
            </a:r>
            <a:r>
              <a:rPr lang="en-US" altLang="ja-JP" sz="2400" dirty="0" smtClean="0"/>
              <a:t> </a:t>
            </a:r>
            <a:r>
              <a:rPr lang="en-US" altLang="ja-JP" sz="2400" dirty="0" err="1" smtClean="0"/>
              <a:t>munasiwet</a:t>
            </a:r>
            <a:r>
              <a:rPr lang="en-US" altLang="ja-JP" sz="2400" dirty="0" smtClean="0"/>
              <a:t> </a:t>
            </a:r>
            <a:r>
              <a:rPr lang="en-US" altLang="ja-JP" sz="2400" dirty="0" err="1" smtClean="0"/>
              <a:t>bayqalmidi</a:t>
            </a:r>
            <a:endParaRPr kumimoji="1" lang="ja-JP" altLang="en-US" sz="2400" dirty="0"/>
          </a:p>
        </p:txBody>
      </p:sp>
      <p:pic>
        <p:nvPicPr>
          <p:cNvPr id="4" name="コンテンツ プレースホルダ 3" descr="図1.png"/>
          <p:cNvPicPr>
            <a:picLocks noGrp="1" noChangeAspect="1"/>
          </p:cNvPicPr>
          <p:nvPr>
            <p:ph idx="1"/>
          </p:nvPr>
        </p:nvPicPr>
        <p:blipFill>
          <a:blip r:embed="rId3" cstate="print"/>
          <a:stretch>
            <a:fillRect/>
          </a:stretch>
        </p:blipFill>
        <p:spPr>
          <a:xfrm>
            <a:off x="1043608" y="2420938"/>
            <a:ext cx="7056784" cy="37052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図2.png"/>
          <p:cNvPicPr>
            <a:picLocks noGrp="1" noChangeAspect="1"/>
          </p:cNvPicPr>
          <p:nvPr>
            <p:ph idx="1"/>
          </p:nvPr>
        </p:nvPicPr>
        <p:blipFill>
          <a:blip r:embed="rId3" cstate="print"/>
          <a:stretch>
            <a:fillRect/>
          </a:stretch>
        </p:blipFill>
        <p:spPr>
          <a:xfrm>
            <a:off x="539552" y="188640"/>
            <a:ext cx="7277014" cy="698477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Omumi</a:t>
            </a:r>
            <a:r>
              <a:rPr kumimoji="1" lang="en-US" altLang="ja-JP" dirty="0" smtClean="0"/>
              <a:t> </a:t>
            </a:r>
            <a:r>
              <a:rPr kumimoji="1" lang="en-US" altLang="ja-JP" dirty="0" err="1" smtClean="0"/>
              <a:t>Bayan</a:t>
            </a:r>
            <a:endParaRPr kumimoji="1" lang="ja-JP" altLang="en-US" dirty="0"/>
          </a:p>
        </p:txBody>
      </p:sp>
      <p:pic>
        <p:nvPicPr>
          <p:cNvPr id="4" name="図 3" descr="593px-Auguste_D_aus_Marktbreit.jpg"/>
          <p:cNvPicPr>
            <a:picLocks noChangeAspect="1"/>
          </p:cNvPicPr>
          <p:nvPr/>
        </p:nvPicPr>
        <p:blipFill>
          <a:blip r:embed="rId3" cstate="print"/>
          <a:stretch>
            <a:fillRect/>
          </a:stretch>
        </p:blipFill>
        <p:spPr>
          <a:xfrm>
            <a:off x="5220072" y="1412776"/>
            <a:ext cx="3391640" cy="3513129"/>
          </a:xfrm>
          <a:prstGeom prst="rect">
            <a:avLst/>
          </a:prstGeom>
        </p:spPr>
      </p:pic>
      <p:sp>
        <p:nvSpPr>
          <p:cNvPr id="3" name="コンテンツ プレースホルダ 2"/>
          <p:cNvSpPr>
            <a:spLocks noGrp="1"/>
          </p:cNvSpPr>
          <p:nvPr>
            <p:ph idx="1"/>
          </p:nvPr>
        </p:nvSpPr>
        <p:spPr>
          <a:xfrm>
            <a:off x="35496" y="1412776"/>
            <a:ext cx="5184576" cy="3744416"/>
          </a:xfrm>
        </p:spPr>
        <p:txBody>
          <a:bodyPr>
            <a:normAutofit fontScale="85000" lnSpcReduction="10000"/>
          </a:bodyPr>
          <a:lstStyle/>
          <a:p>
            <a:pPr>
              <a:buNone/>
            </a:pPr>
            <a:r>
              <a:rPr kumimoji="1" lang="en-US" altLang="ja-JP" dirty="0" smtClean="0"/>
              <a:t>         Yashanghanlardiki</a:t>
            </a:r>
            <a:r>
              <a:rPr lang="en-US" altLang="ja-JP" dirty="0" smtClean="0"/>
              <a:t> </a:t>
            </a:r>
            <a:r>
              <a:rPr kumimoji="1" lang="en-US" altLang="ja-JP" dirty="0" smtClean="0"/>
              <a:t>diwenglik</a:t>
            </a:r>
            <a:r>
              <a:rPr lang="en-US" altLang="ja-JP" dirty="0"/>
              <a:t> </a:t>
            </a:r>
            <a:r>
              <a:rPr kumimoji="1" lang="en-US" altLang="ja-JP" dirty="0" err="1" smtClean="0"/>
              <a:t>késili</a:t>
            </a:r>
            <a:r>
              <a:rPr kumimoji="1" lang="en-US" altLang="ja-JP" dirty="0" smtClean="0"/>
              <a:t> (Alzheimer’s Disease, AD), </a:t>
            </a:r>
            <a:r>
              <a:rPr lang="en-US" altLang="ja-JP" dirty="0" err="1"/>
              <a:t>y</a:t>
            </a:r>
            <a:r>
              <a:rPr kumimoji="1" lang="en-US" altLang="ja-JP" dirty="0" err="1" smtClean="0"/>
              <a:t>ashning</a:t>
            </a:r>
            <a:r>
              <a:rPr kumimoji="1" lang="en-US" altLang="ja-JP" dirty="0" smtClean="0"/>
              <a:t> </a:t>
            </a:r>
            <a:r>
              <a:rPr kumimoji="1" lang="en-US" altLang="ja-JP" dirty="0" err="1" smtClean="0"/>
              <a:t>chongiyishigha</a:t>
            </a:r>
            <a:r>
              <a:rPr kumimoji="1" lang="en-US" altLang="ja-JP" dirty="0" smtClean="0"/>
              <a:t> </a:t>
            </a:r>
            <a:r>
              <a:rPr kumimoji="1" lang="en-US" altLang="ja-JP" dirty="0" err="1" smtClean="0"/>
              <a:t>egiship</a:t>
            </a:r>
            <a:r>
              <a:rPr kumimoji="1" lang="en-US" altLang="ja-JP" dirty="0" smtClean="0"/>
              <a:t> </a:t>
            </a:r>
            <a:r>
              <a:rPr kumimoji="1" lang="en-US" altLang="ja-JP" dirty="0" err="1" smtClean="0"/>
              <a:t>giriptar</a:t>
            </a:r>
            <a:r>
              <a:rPr kumimoji="1" lang="en-US" altLang="ja-JP" dirty="0" smtClean="0"/>
              <a:t> </a:t>
            </a:r>
            <a:r>
              <a:rPr kumimoji="1" lang="en-US" altLang="ja-JP" dirty="0" err="1" smtClean="0"/>
              <a:t>bolush</a:t>
            </a:r>
            <a:r>
              <a:rPr kumimoji="1" lang="en-US" altLang="ja-JP" dirty="0" smtClean="0"/>
              <a:t> nisbiti </a:t>
            </a:r>
            <a:r>
              <a:rPr kumimoji="1" lang="en-US" altLang="ja-JP" dirty="0" err="1" smtClean="0"/>
              <a:t>hessilep</a:t>
            </a:r>
            <a:r>
              <a:rPr kumimoji="1" lang="en-US" altLang="ja-JP" dirty="0" smtClean="0"/>
              <a:t> </a:t>
            </a:r>
            <a:r>
              <a:rPr kumimoji="1" lang="en-US" altLang="ja-JP" dirty="0" err="1" smtClean="0"/>
              <a:t>éship</a:t>
            </a:r>
            <a:r>
              <a:rPr kumimoji="1" lang="en-US" altLang="ja-JP" dirty="0" smtClean="0"/>
              <a:t> </a:t>
            </a:r>
            <a:r>
              <a:rPr kumimoji="1" lang="en-US" altLang="ja-JP" dirty="0" err="1" smtClean="0"/>
              <a:t>baridighan</a:t>
            </a:r>
            <a:r>
              <a:rPr kumimoji="1" lang="en-US" altLang="ja-JP" dirty="0" smtClean="0"/>
              <a:t>, </a:t>
            </a:r>
            <a:r>
              <a:rPr kumimoji="1" lang="en-US" altLang="ja-JP" dirty="0" err="1" smtClean="0"/>
              <a:t>untulghaqliq</a:t>
            </a:r>
            <a:r>
              <a:rPr kumimoji="1" lang="en-US" altLang="ja-JP" dirty="0" smtClean="0"/>
              <a:t> asasliq </a:t>
            </a:r>
            <a:r>
              <a:rPr kumimoji="1" lang="en-US" altLang="ja-JP" dirty="0" err="1" smtClean="0"/>
              <a:t>alamiti</a:t>
            </a:r>
            <a:r>
              <a:rPr kumimoji="1" lang="en-US" altLang="ja-JP" dirty="0" smtClean="0"/>
              <a:t> </a:t>
            </a:r>
            <a:r>
              <a:rPr kumimoji="1" lang="en-US" altLang="ja-JP" dirty="0" err="1" smtClean="0"/>
              <a:t>bolup</a:t>
            </a:r>
            <a:r>
              <a:rPr kumimoji="1" lang="en-US" altLang="ja-JP" dirty="0" smtClean="0"/>
              <a:t> </a:t>
            </a:r>
            <a:r>
              <a:rPr kumimoji="1" lang="en-US" altLang="ja-JP" dirty="0" err="1" smtClean="0"/>
              <a:t>körilidighan</a:t>
            </a:r>
            <a:r>
              <a:rPr lang="en-US" altLang="ja-JP" dirty="0" smtClean="0"/>
              <a:t>, eng </a:t>
            </a:r>
            <a:r>
              <a:rPr lang="en-US" altLang="ja-JP" dirty="0" err="1" smtClean="0"/>
              <a:t>axirida</a:t>
            </a:r>
            <a:r>
              <a:rPr lang="en-US" altLang="ja-JP" dirty="0" smtClean="0"/>
              <a:t> </a:t>
            </a:r>
            <a:r>
              <a:rPr lang="en-US" altLang="ja-JP" dirty="0" err="1" smtClean="0"/>
              <a:t>bilish</a:t>
            </a:r>
            <a:r>
              <a:rPr lang="en-US" altLang="ja-JP" dirty="0" smtClean="0"/>
              <a:t> </a:t>
            </a:r>
            <a:r>
              <a:rPr lang="en-US" altLang="ja-JP" dirty="0" err="1" smtClean="0"/>
              <a:t>ixtidari</a:t>
            </a:r>
            <a:r>
              <a:rPr lang="en-US" altLang="ja-JP" dirty="0" smtClean="0"/>
              <a:t> </a:t>
            </a:r>
            <a:r>
              <a:rPr lang="en-US" altLang="ja-JP" dirty="0" err="1" smtClean="0"/>
              <a:t>pütünley</a:t>
            </a:r>
            <a:r>
              <a:rPr lang="en-US" altLang="ja-JP" dirty="0" smtClean="0"/>
              <a:t> </a:t>
            </a:r>
            <a:r>
              <a:rPr lang="en-US" altLang="ja-JP" dirty="0" err="1" smtClean="0"/>
              <a:t>yoqilip</a:t>
            </a:r>
            <a:r>
              <a:rPr lang="en-US" altLang="ja-JP" dirty="0" smtClean="0"/>
              <a:t> </a:t>
            </a:r>
            <a:r>
              <a:rPr lang="en-US" altLang="ja-JP" dirty="0" err="1" smtClean="0"/>
              <a:t>kétidighan</a:t>
            </a:r>
            <a:r>
              <a:rPr lang="en-US" altLang="ja-JP" dirty="0" smtClean="0"/>
              <a:t>, </a:t>
            </a:r>
            <a:r>
              <a:rPr lang="en-US" altLang="ja-JP" dirty="0" err="1" smtClean="0"/>
              <a:t>bir</a:t>
            </a:r>
            <a:r>
              <a:rPr lang="en-US" altLang="ja-JP" dirty="0" smtClean="0"/>
              <a:t> xil</a:t>
            </a:r>
            <a:r>
              <a:rPr kumimoji="1" lang="en-US" altLang="ja-JP" dirty="0" smtClean="0"/>
              <a:t> </a:t>
            </a:r>
            <a:r>
              <a:rPr lang="en-US" altLang="ja-JP" dirty="0" err="1" smtClean="0"/>
              <a:t>ménge-nérwa</a:t>
            </a:r>
            <a:r>
              <a:rPr lang="en-US" altLang="ja-JP" dirty="0" smtClean="0"/>
              <a:t> </a:t>
            </a:r>
            <a:r>
              <a:rPr lang="en-US" altLang="ja-JP" dirty="0" err="1" smtClean="0"/>
              <a:t>késelliki</a:t>
            </a:r>
            <a:r>
              <a:rPr lang="en-US" altLang="ja-JP" dirty="0" smtClean="0"/>
              <a:t>.  </a:t>
            </a:r>
            <a:endParaRPr kumimoji="1" lang="ja-JP" altLang="en-US" dirty="0"/>
          </a:p>
        </p:txBody>
      </p:sp>
      <p:sp>
        <p:nvSpPr>
          <p:cNvPr id="5" name="テキスト ボックス 4"/>
          <p:cNvSpPr txBox="1"/>
          <p:nvPr/>
        </p:nvSpPr>
        <p:spPr>
          <a:xfrm>
            <a:off x="5292080" y="5013176"/>
            <a:ext cx="3240360" cy="523220"/>
          </a:xfrm>
          <a:prstGeom prst="rect">
            <a:avLst/>
          </a:prstGeom>
          <a:noFill/>
          <a:ln>
            <a:noFill/>
          </a:ln>
        </p:spPr>
        <p:txBody>
          <a:bodyPr wrap="square" rtlCol="0">
            <a:spAutoFit/>
          </a:bodyPr>
          <a:lstStyle/>
          <a:p>
            <a:r>
              <a:rPr lang="en-US" altLang="ja-JP" sz="1400" dirty="0" err="1" smtClean="0"/>
              <a:t>Auguste</a:t>
            </a:r>
            <a:r>
              <a:rPr lang="en-US" altLang="ja-JP" sz="1400" dirty="0" smtClean="0"/>
              <a:t> D. </a:t>
            </a:r>
            <a:r>
              <a:rPr lang="en-US" altLang="ja-JP" sz="1400" dirty="0">
                <a:solidFill>
                  <a:schemeClr val="tx1">
                    <a:lumMod val="95000"/>
                    <a:lumOff val="5000"/>
                  </a:schemeClr>
                </a:solidFill>
              </a:rPr>
              <a:t> </a:t>
            </a:r>
            <a:r>
              <a:rPr lang="en-US" altLang="ja-JP" sz="1400" dirty="0" smtClean="0">
                <a:solidFill>
                  <a:schemeClr val="tx1">
                    <a:lumMod val="95000"/>
                    <a:lumOff val="5000"/>
                  </a:schemeClr>
                </a:solidFill>
              </a:rPr>
              <a:t>(1902).  </a:t>
            </a:r>
          </a:p>
          <a:p>
            <a:r>
              <a:rPr lang="en-US" altLang="ja-JP" sz="1400" dirty="0" err="1" smtClean="0">
                <a:solidFill>
                  <a:schemeClr val="tx1">
                    <a:lumMod val="95000"/>
                    <a:lumOff val="5000"/>
                  </a:schemeClr>
                </a:solidFill>
              </a:rPr>
              <a:t>Alois</a:t>
            </a:r>
            <a:r>
              <a:rPr lang="en-US" altLang="ja-JP" sz="1400" dirty="0" smtClean="0">
                <a:solidFill>
                  <a:schemeClr val="tx1">
                    <a:lumMod val="95000"/>
                    <a:lumOff val="5000"/>
                  </a:schemeClr>
                </a:solidFill>
              </a:rPr>
              <a:t> Alzheimer </a:t>
            </a:r>
            <a:r>
              <a:rPr lang="en-US" altLang="ja-JP" sz="1400" dirty="0" err="1" smtClean="0">
                <a:solidFill>
                  <a:schemeClr val="tx1">
                    <a:lumMod val="95000"/>
                    <a:lumOff val="5000"/>
                  </a:schemeClr>
                </a:solidFill>
              </a:rPr>
              <a:t>bayqighan</a:t>
            </a:r>
            <a:r>
              <a:rPr lang="en-US" altLang="ja-JP" sz="1400" dirty="0" smtClean="0">
                <a:solidFill>
                  <a:schemeClr val="tx1">
                    <a:lumMod val="95000"/>
                    <a:lumOff val="5000"/>
                  </a:schemeClr>
                </a:solidFill>
              </a:rPr>
              <a:t> </a:t>
            </a:r>
            <a:r>
              <a:rPr lang="en-US" altLang="ja-JP" sz="1400" dirty="0" err="1" smtClean="0">
                <a:solidFill>
                  <a:schemeClr val="tx1">
                    <a:lumMod val="95000"/>
                    <a:lumOff val="5000"/>
                  </a:schemeClr>
                </a:solidFill>
              </a:rPr>
              <a:t>tunji</a:t>
            </a:r>
            <a:r>
              <a:rPr lang="en-US" altLang="ja-JP" sz="1400" dirty="0" smtClean="0">
                <a:solidFill>
                  <a:schemeClr val="tx1">
                    <a:lumMod val="95000"/>
                    <a:lumOff val="5000"/>
                  </a:schemeClr>
                </a:solidFill>
              </a:rPr>
              <a:t> </a:t>
            </a:r>
            <a:r>
              <a:rPr lang="en-US" altLang="ja-JP" sz="1400" dirty="0" err="1" smtClean="0">
                <a:solidFill>
                  <a:schemeClr val="tx1">
                    <a:lumMod val="95000"/>
                    <a:lumOff val="5000"/>
                  </a:schemeClr>
                </a:solidFill>
              </a:rPr>
              <a:t>bimar</a:t>
            </a:r>
            <a:endParaRPr kumimoji="1" lang="ja-JP" altLang="en-US" sz="1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図3.png"/>
          <p:cNvPicPr>
            <a:picLocks noGrp="1" noChangeAspect="1"/>
          </p:cNvPicPr>
          <p:nvPr>
            <p:ph idx="1"/>
          </p:nvPr>
        </p:nvPicPr>
        <p:blipFill>
          <a:blip r:embed="rId3" cstate="print"/>
          <a:stretch>
            <a:fillRect/>
          </a:stretch>
        </p:blipFill>
        <p:spPr>
          <a:xfrm>
            <a:off x="467544" y="980728"/>
            <a:ext cx="8280920" cy="410445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Mulahize</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Bu </a:t>
            </a:r>
            <a:r>
              <a:rPr kumimoji="1" lang="en-US" altLang="ja-JP" dirty="0" err="1" smtClean="0"/>
              <a:t>qétimqi</a:t>
            </a:r>
            <a:r>
              <a:rPr kumimoji="1" lang="en-US" altLang="ja-JP" dirty="0" smtClean="0"/>
              <a:t> </a:t>
            </a:r>
            <a:r>
              <a:rPr kumimoji="1" lang="en-US" altLang="ja-JP" dirty="0" err="1" smtClean="0"/>
              <a:t>tetqiqatimizda</a:t>
            </a:r>
            <a:r>
              <a:rPr kumimoji="1" lang="en-US" altLang="ja-JP" dirty="0" smtClean="0"/>
              <a:t> PLTP bilen AD ning </a:t>
            </a:r>
            <a:r>
              <a:rPr kumimoji="1" lang="en-US" altLang="ja-JP" dirty="0" err="1" smtClean="0"/>
              <a:t>munasiwéti</a:t>
            </a:r>
            <a:r>
              <a:rPr kumimoji="1" lang="en-US" altLang="ja-JP" dirty="0" smtClean="0"/>
              <a:t> </a:t>
            </a:r>
            <a:r>
              <a:rPr kumimoji="1" lang="en-US" altLang="ja-JP" dirty="0" err="1" smtClean="0"/>
              <a:t>éniq</a:t>
            </a:r>
            <a:r>
              <a:rPr kumimoji="1" lang="en-US" altLang="ja-JP" dirty="0" smtClean="0"/>
              <a:t> </a:t>
            </a:r>
            <a:r>
              <a:rPr kumimoji="1" lang="en-US" altLang="ja-JP" dirty="0" err="1" smtClean="0"/>
              <a:t>bolmay</a:t>
            </a:r>
            <a:r>
              <a:rPr kumimoji="1" lang="en-US" altLang="ja-JP" dirty="0" smtClean="0"/>
              <a:t> </a:t>
            </a:r>
            <a:r>
              <a:rPr kumimoji="1" lang="en-US" altLang="ja-JP" dirty="0" err="1" smtClean="0"/>
              <a:t>qaldi</a:t>
            </a:r>
            <a:r>
              <a:rPr kumimoji="1" lang="en-US" altLang="ja-JP" dirty="0" smtClean="0"/>
              <a:t>. </a:t>
            </a:r>
            <a:r>
              <a:rPr kumimoji="1" lang="en-US" altLang="ja-JP" dirty="0" err="1" smtClean="0"/>
              <a:t>Belkim</a:t>
            </a:r>
            <a:r>
              <a:rPr kumimoji="1" lang="en-US" altLang="ja-JP" dirty="0" smtClean="0"/>
              <a:t> </a:t>
            </a:r>
            <a:r>
              <a:rPr kumimoji="1" lang="en-US" altLang="ja-JP" dirty="0" err="1" smtClean="0"/>
              <a:t>tekshü-rüsh</a:t>
            </a:r>
            <a:r>
              <a:rPr kumimoji="1" lang="en-US" altLang="ja-JP" dirty="0" smtClean="0"/>
              <a:t> </a:t>
            </a:r>
            <a:r>
              <a:rPr kumimoji="1" lang="en-US" altLang="ja-JP" dirty="0" err="1" smtClean="0"/>
              <a:t>obiktimizning</a:t>
            </a:r>
            <a:r>
              <a:rPr kumimoji="1" lang="en-US" altLang="ja-JP" dirty="0" smtClean="0"/>
              <a:t> </a:t>
            </a:r>
            <a:r>
              <a:rPr kumimoji="1" lang="en-US" altLang="ja-JP" dirty="0" err="1" smtClean="0"/>
              <a:t>sani</a:t>
            </a:r>
            <a:r>
              <a:rPr kumimoji="1" lang="en-US" altLang="ja-JP" dirty="0" smtClean="0"/>
              <a:t> </a:t>
            </a:r>
            <a:r>
              <a:rPr kumimoji="1" lang="en-US" altLang="ja-JP" dirty="0" err="1" smtClean="0"/>
              <a:t>az</a:t>
            </a:r>
            <a:r>
              <a:rPr kumimoji="1" lang="en-US" altLang="ja-JP" dirty="0" smtClean="0"/>
              <a:t> </a:t>
            </a:r>
            <a:r>
              <a:rPr kumimoji="1" lang="en-US" altLang="ja-JP" dirty="0" err="1" smtClean="0"/>
              <a:t>bolghanliqi</a:t>
            </a:r>
            <a:r>
              <a:rPr kumimoji="1" lang="en-US" altLang="ja-JP" dirty="0" smtClean="0"/>
              <a:t>, </a:t>
            </a:r>
            <a:r>
              <a:rPr kumimoji="1" lang="en-US" altLang="ja-JP" dirty="0" err="1" smtClean="0"/>
              <a:t>tekshürgen</a:t>
            </a:r>
            <a:r>
              <a:rPr kumimoji="1" lang="en-US" altLang="ja-JP" dirty="0" smtClean="0"/>
              <a:t> </a:t>
            </a:r>
            <a:r>
              <a:rPr kumimoji="1" lang="en-US" altLang="ja-JP" dirty="0" err="1" smtClean="0"/>
              <a:t>noqtimiz</a:t>
            </a:r>
            <a:r>
              <a:rPr kumimoji="1" lang="en-US" altLang="ja-JP" dirty="0" smtClean="0"/>
              <a:t> </a:t>
            </a:r>
            <a:r>
              <a:rPr kumimoji="1" lang="en-US" altLang="ja-JP" dirty="0" err="1" smtClean="0"/>
              <a:t>PLTPning</a:t>
            </a:r>
            <a:r>
              <a:rPr kumimoji="1" lang="en-US" altLang="ja-JP" dirty="0" smtClean="0"/>
              <a:t> </a:t>
            </a:r>
            <a:r>
              <a:rPr kumimoji="1" lang="en-US" altLang="ja-JP" dirty="0" err="1" smtClean="0"/>
              <a:t>hemme</a:t>
            </a:r>
            <a:r>
              <a:rPr kumimoji="1" lang="en-US" altLang="ja-JP" dirty="0" smtClean="0"/>
              <a:t> </a:t>
            </a:r>
            <a:r>
              <a:rPr kumimoji="1" lang="en-US" altLang="ja-JP" dirty="0" err="1" smtClean="0"/>
              <a:t>noqtisini</a:t>
            </a:r>
            <a:r>
              <a:rPr kumimoji="1" lang="en-US" altLang="ja-JP" dirty="0" smtClean="0"/>
              <a:t> </a:t>
            </a:r>
            <a:r>
              <a:rPr kumimoji="1" lang="en-US" altLang="ja-JP" dirty="0" err="1" smtClean="0"/>
              <a:t>öz</a:t>
            </a:r>
            <a:r>
              <a:rPr kumimoji="1" lang="en-US" altLang="ja-JP" dirty="0" smtClean="0"/>
              <a:t> </a:t>
            </a:r>
            <a:r>
              <a:rPr kumimoji="1" lang="en-US" altLang="ja-JP" dirty="0" err="1" smtClean="0"/>
              <a:t>ichige</a:t>
            </a:r>
            <a:r>
              <a:rPr kumimoji="1" lang="en-US" altLang="ja-JP" dirty="0" smtClean="0"/>
              <a:t> </a:t>
            </a:r>
            <a:r>
              <a:rPr kumimoji="1" lang="en-US" altLang="ja-JP" dirty="0" err="1" smtClean="0"/>
              <a:t>élip</a:t>
            </a:r>
            <a:r>
              <a:rPr kumimoji="1" lang="en-US" altLang="ja-JP" dirty="0" smtClean="0"/>
              <a:t> </a:t>
            </a:r>
            <a:r>
              <a:rPr kumimoji="1" lang="en-US" altLang="ja-JP" dirty="0" err="1" smtClean="0"/>
              <a:t>ketmigenliki</a:t>
            </a:r>
            <a:r>
              <a:rPr kumimoji="1" lang="en-US" altLang="ja-JP" dirty="0" smtClean="0"/>
              <a:t> sewep </a:t>
            </a:r>
            <a:r>
              <a:rPr kumimoji="1" lang="en-US" altLang="ja-JP" dirty="0" err="1" smtClean="0"/>
              <a:t>boldi</a:t>
            </a:r>
            <a:r>
              <a:rPr kumimoji="1" lang="en-US" altLang="ja-JP" dirty="0" smtClean="0"/>
              <a:t> </a:t>
            </a:r>
            <a:r>
              <a:rPr kumimoji="1" lang="en-US" altLang="ja-JP" dirty="0" err="1" smtClean="0"/>
              <a:t>dep</a:t>
            </a:r>
            <a:r>
              <a:rPr kumimoji="1" lang="en-US" altLang="ja-JP" dirty="0" smtClean="0"/>
              <a:t> </a:t>
            </a:r>
            <a:r>
              <a:rPr kumimoji="1" lang="en-US" altLang="ja-JP" dirty="0" err="1" smtClean="0"/>
              <a:t>qaraymiz</a:t>
            </a:r>
            <a:r>
              <a:rPr kumimoji="1" lang="en-US" altLang="ja-JP" dirty="0" smtClean="0"/>
              <a:t>. </a:t>
            </a:r>
            <a:r>
              <a:rPr kumimoji="1" lang="en-US" altLang="ja-JP" dirty="0" err="1" smtClean="0"/>
              <a:t>Bundin</a:t>
            </a:r>
            <a:r>
              <a:rPr kumimoji="1" lang="en-US" altLang="ja-JP" dirty="0" smtClean="0"/>
              <a:t> </a:t>
            </a:r>
            <a:r>
              <a:rPr kumimoji="1" lang="en-US" altLang="ja-JP" dirty="0" err="1" smtClean="0"/>
              <a:t>kéyinki</a:t>
            </a:r>
            <a:r>
              <a:rPr kumimoji="1" lang="en-US" altLang="ja-JP" dirty="0" smtClean="0"/>
              <a:t> </a:t>
            </a:r>
            <a:r>
              <a:rPr kumimoji="1" lang="en-US" altLang="ja-JP" dirty="0" err="1" smtClean="0"/>
              <a:t>tetqiqatimizda</a:t>
            </a:r>
            <a:r>
              <a:rPr kumimoji="1" lang="en-US" altLang="ja-JP" dirty="0" smtClean="0"/>
              <a:t> </a:t>
            </a:r>
            <a:r>
              <a:rPr kumimoji="1" lang="en-US" altLang="ja-JP" dirty="0" err="1" smtClean="0"/>
              <a:t>tekshürüsh</a:t>
            </a:r>
            <a:r>
              <a:rPr kumimoji="1" lang="en-US" altLang="ja-JP" dirty="0" smtClean="0"/>
              <a:t> </a:t>
            </a:r>
            <a:r>
              <a:rPr kumimoji="1" lang="en-US" altLang="ja-JP" dirty="0" err="1" smtClean="0"/>
              <a:t>obiktimizning</a:t>
            </a:r>
            <a:r>
              <a:rPr kumimoji="1" lang="en-US" altLang="ja-JP" dirty="0" smtClean="0"/>
              <a:t> </a:t>
            </a:r>
            <a:r>
              <a:rPr kumimoji="1" lang="en-US" altLang="ja-JP" dirty="0" err="1" smtClean="0"/>
              <a:t>sanini</a:t>
            </a:r>
            <a:r>
              <a:rPr kumimoji="1" lang="en-US" altLang="ja-JP" dirty="0" smtClean="0"/>
              <a:t> </a:t>
            </a:r>
            <a:r>
              <a:rPr kumimoji="1" lang="en-US" altLang="ja-JP" dirty="0" err="1" smtClean="0"/>
              <a:t>jiqlitip</a:t>
            </a:r>
            <a:r>
              <a:rPr kumimoji="1" lang="en-US" altLang="ja-JP" dirty="0" smtClean="0"/>
              <a:t>, </a:t>
            </a:r>
            <a:r>
              <a:rPr kumimoji="1" lang="en-US" altLang="ja-JP" dirty="0" err="1" smtClean="0"/>
              <a:t>PLTPning</a:t>
            </a:r>
            <a:r>
              <a:rPr kumimoji="1" lang="en-US" altLang="ja-JP" dirty="0" smtClean="0"/>
              <a:t> </a:t>
            </a:r>
            <a:r>
              <a:rPr kumimoji="1" lang="en-US" altLang="ja-JP" dirty="0" err="1" smtClean="0"/>
              <a:t>bashqa</a:t>
            </a:r>
            <a:r>
              <a:rPr kumimoji="1" lang="en-US" altLang="ja-JP" dirty="0" smtClean="0"/>
              <a:t> </a:t>
            </a:r>
            <a:r>
              <a:rPr kumimoji="1" lang="en-US" altLang="ja-JP" dirty="0" err="1" smtClean="0"/>
              <a:t>noqtiliri</a:t>
            </a:r>
            <a:r>
              <a:rPr kumimoji="1" lang="en-US" altLang="ja-JP" dirty="0" smtClean="0"/>
              <a:t> </a:t>
            </a:r>
            <a:r>
              <a:rPr kumimoji="1" lang="en-US" altLang="ja-JP" dirty="0" err="1" smtClean="0"/>
              <a:t>shundaqla</a:t>
            </a:r>
            <a:r>
              <a:rPr kumimoji="1" lang="en-US" altLang="ja-JP" dirty="0" smtClean="0"/>
              <a:t> </a:t>
            </a:r>
            <a:r>
              <a:rPr kumimoji="1" lang="en-US" altLang="ja-JP" dirty="0" err="1" smtClean="0"/>
              <a:t>Promotor</a:t>
            </a:r>
            <a:r>
              <a:rPr kumimoji="1" lang="en-US" altLang="ja-JP" dirty="0" smtClean="0"/>
              <a:t> </a:t>
            </a:r>
            <a:r>
              <a:rPr kumimoji="1" lang="en-US" altLang="ja-JP" dirty="0" err="1" smtClean="0"/>
              <a:t>rayonidiki</a:t>
            </a:r>
            <a:r>
              <a:rPr kumimoji="1" lang="en-US" altLang="ja-JP" dirty="0" smtClean="0"/>
              <a:t> </a:t>
            </a:r>
            <a:r>
              <a:rPr kumimoji="1" lang="en-US" altLang="ja-JP" dirty="0" err="1" smtClean="0"/>
              <a:t>noqtilarnimu</a:t>
            </a:r>
            <a:r>
              <a:rPr kumimoji="1" lang="en-US" altLang="ja-JP" dirty="0" smtClean="0"/>
              <a:t> </a:t>
            </a:r>
            <a:r>
              <a:rPr kumimoji="1" lang="en-US" altLang="ja-JP" dirty="0" err="1" smtClean="0"/>
              <a:t>tekshürüp</a:t>
            </a:r>
            <a:r>
              <a:rPr kumimoji="1" lang="en-US" altLang="ja-JP" dirty="0" smtClean="0"/>
              <a:t> </a:t>
            </a:r>
            <a:r>
              <a:rPr kumimoji="1" lang="en-US" altLang="ja-JP" dirty="0" err="1" smtClean="0"/>
              <a:t>béqish</a:t>
            </a:r>
            <a:r>
              <a:rPr kumimoji="1" lang="en-US" altLang="ja-JP" dirty="0" smtClean="0"/>
              <a:t> </a:t>
            </a:r>
            <a:r>
              <a:rPr kumimoji="1" lang="en-US" altLang="ja-JP" dirty="0" err="1" smtClean="0"/>
              <a:t>zörür</a:t>
            </a:r>
            <a:r>
              <a:rPr kumimoji="1" lang="en-US" altLang="ja-JP" dirty="0" smtClean="0"/>
              <a:t>.</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smtClean="0"/>
              <a:t>Köpchilikning</a:t>
            </a:r>
            <a:r>
              <a:rPr kumimoji="1" lang="en-US" altLang="ja-JP" dirty="0" smtClean="0"/>
              <a:t> </a:t>
            </a:r>
            <a:r>
              <a:rPr kumimoji="1" lang="en-US" altLang="ja-JP" dirty="0" err="1" smtClean="0"/>
              <a:t>anglap</a:t>
            </a:r>
            <a:r>
              <a:rPr kumimoji="1" lang="en-US" altLang="ja-JP" dirty="0" smtClean="0"/>
              <a:t> </a:t>
            </a:r>
            <a:r>
              <a:rPr kumimoji="1" lang="en-US" altLang="ja-JP" dirty="0" err="1" smtClean="0"/>
              <a:t>bergenligige</a:t>
            </a:r>
            <a:r>
              <a:rPr kumimoji="1" lang="en-US" altLang="ja-JP" dirty="0" smtClean="0"/>
              <a:t> </a:t>
            </a:r>
            <a:r>
              <a:rPr kumimoji="1" lang="en-US" altLang="ja-JP" dirty="0" err="1" smtClean="0"/>
              <a:t>rehmet</a:t>
            </a:r>
            <a:endParaRPr kumimoji="1" lang="ja-JP" altLang="en-US" dirty="0"/>
          </a:p>
        </p:txBody>
      </p:sp>
      <p:pic>
        <p:nvPicPr>
          <p:cNvPr id="4" name="コンテンツ プレースホルダ 3" descr="DSCF2027[1].JPG"/>
          <p:cNvPicPr>
            <a:picLocks noGrp="1" noChangeAspect="1"/>
          </p:cNvPicPr>
          <p:nvPr>
            <p:ph idx="1"/>
          </p:nvPr>
        </p:nvPicPr>
        <p:blipFill>
          <a:blip r:embed="rId3" cstate="print"/>
          <a:stretch>
            <a:fillRect/>
          </a:stretch>
        </p:blipFill>
        <p:spPr>
          <a:xfrm>
            <a:off x="1336576" y="1600200"/>
            <a:ext cx="6470848" cy="485313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Yapondiki</a:t>
            </a:r>
            <a:r>
              <a:rPr kumimoji="1" lang="en-US" altLang="ja-JP" dirty="0" smtClean="0"/>
              <a:t> </a:t>
            </a:r>
            <a:r>
              <a:rPr kumimoji="1" lang="en-US" altLang="ja-JP" dirty="0" err="1" smtClean="0"/>
              <a:t>turmush</a:t>
            </a:r>
            <a:endParaRPr kumimoji="1" lang="ja-JP" altLang="en-US" dirty="0"/>
          </a:p>
        </p:txBody>
      </p:sp>
      <p:pic>
        <p:nvPicPr>
          <p:cNvPr id="4" name="コンテンツ プレースホルダ 3" descr="IMG_0510.JPG"/>
          <p:cNvPicPr>
            <a:picLocks noGrp="1" noChangeAspect="1"/>
          </p:cNvPicPr>
          <p:nvPr>
            <p:ph idx="1"/>
          </p:nvPr>
        </p:nvPicPr>
        <p:blipFill>
          <a:blip r:embed="rId3" cstate="print"/>
          <a:stretch>
            <a:fillRect/>
          </a:stretch>
        </p:blipFill>
        <p:spPr>
          <a:xfrm>
            <a:off x="395536" y="1484784"/>
            <a:ext cx="3123328" cy="2332856"/>
          </a:xfrm>
        </p:spPr>
      </p:pic>
      <p:pic>
        <p:nvPicPr>
          <p:cNvPr id="5" name="図 4" descr="IMG_0554.JPG"/>
          <p:cNvPicPr>
            <a:picLocks noChangeAspect="1"/>
          </p:cNvPicPr>
          <p:nvPr/>
        </p:nvPicPr>
        <p:blipFill>
          <a:blip r:embed="rId4" cstate="print"/>
          <a:stretch>
            <a:fillRect/>
          </a:stretch>
        </p:blipFill>
        <p:spPr>
          <a:xfrm>
            <a:off x="5004048" y="3933056"/>
            <a:ext cx="3635896" cy="2715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graph_4.gif"/>
          <p:cNvPicPr>
            <a:picLocks noGrp="1" noChangeAspect="1"/>
          </p:cNvPicPr>
          <p:nvPr>
            <p:ph idx="1"/>
          </p:nvPr>
        </p:nvPicPr>
        <p:blipFill>
          <a:blip r:embed="rId3" cstate="print"/>
          <a:stretch>
            <a:fillRect/>
          </a:stretch>
        </p:blipFill>
        <p:spPr>
          <a:xfrm>
            <a:off x="1331640" y="260648"/>
            <a:ext cx="6408712" cy="4968552"/>
          </a:xfrm>
        </p:spPr>
      </p:pic>
      <p:sp>
        <p:nvSpPr>
          <p:cNvPr id="5" name="テキスト ボックス 4"/>
          <p:cNvSpPr txBox="1"/>
          <p:nvPr/>
        </p:nvSpPr>
        <p:spPr>
          <a:xfrm>
            <a:off x="575556" y="5657671"/>
            <a:ext cx="7992888" cy="1200329"/>
          </a:xfrm>
          <a:prstGeom prst="rect">
            <a:avLst/>
          </a:prstGeom>
          <a:noFill/>
        </p:spPr>
        <p:txBody>
          <a:bodyPr wrap="square" rtlCol="0">
            <a:spAutoFit/>
          </a:bodyPr>
          <a:lstStyle/>
          <a:p>
            <a:r>
              <a:rPr lang="en-US" altLang="ja-JP" sz="1200" dirty="0" smtClean="0"/>
              <a:t>   Chong </a:t>
            </a:r>
            <a:r>
              <a:rPr lang="en-US" altLang="ja-JP" sz="1200" dirty="0" err="1" smtClean="0"/>
              <a:t>hejimlik</a:t>
            </a:r>
            <a:r>
              <a:rPr lang="en-US" altLang="ja-JP" sz="1200" dirty="0" smtClean="0"/>
              <a:t> </a:t>
            </a:r>
            <a:r>
              <a:rPr lang="en-US" altLang="ja-JP" sz="1200" dirty="0" err="1" smtClean="0"/>
              <a:t>késellik</a:t>
            </a:r>
            <a:r>
              <a:rPr lang="en-US" altLang="ja-JP" sz="1200" dirty="0" smtClean="0"/>
              <a:t> </a:t>
            </a:r>
            <a:r>
              <a:rPr lang="en-US" altLang="ja-JP" sz="1200" dirty="0" err="1" smtClean="0"/>
              <a:t>tarqilish</a:t>
            </a:r>
            <a:r>
              <a:rPr lang="en-US" altLang="ja-JP" sz="1200" dirty="0" smtClean="0"/>
              <a:t> </a:t>
            </a:r>
            <a:r>
              <a:rPr lang="en-US" altLang="ja-JP" sz="1200" dirty="0" err="1" smtClean="0"/>
              <a:t>ehwalining</a:t>
            </a:r>
            <a:r>
              <a:rPr lang="en-US" altLang="ja-JP" sz="1200" dirty="0" smtClean="0"/>
              <a:t> </a:t>
            </a:r>
            <a:r>
              <a:rPr lang="en-US" altLang="ja-JP" sz="1200" dirty="0" err="1" smtClean="0"/>
              <a:t>tetqiqat</a:t>
            </a:r>
            <a:r>
              <a:rPr lang="en-US" altLang="ja-JP" sz="1200" dirty="0" smtClean="0"/>
              <a:t> </a:t>
            </a:r>
            <a:r>
              <a:rPr lang="en-US" altLang="ja-JP" sz="1200" dirty="0" err="1" smtClean="0"/>
              <a:t>netijisi</a:t>
            </a:r>
            <a:r>
              <a:rPr lang="en-US" altLang="ja-JP" sz="1200" dirty="0" smtClean="0"/>
              <a:t>. 50 </a:t>
            </a:r>
            <a:r>
              <a:rPr lang="en-US" altLang="ja-JP" sz="1200" dirty="0" err="1" smtClean="0"/>
              <a:t>yashlar</a:t>
            </a:r>
            <a:r>
              <a:rPr lang="en-US" altLang="ja-JP" sz="1200" dirty="0" smtClean="0"/>
              <a:t> </a:t>
            </a:r>
            <a:r>
              <a:rPr lang="en-US" altLang="ja-JP" sz="1200" dirty="0" err="1" smtClean="0"/>
              <a:t>etrapida</a:t>
            </a:r>
            <a:r>
              <a:rPr lang="en-US" altLang="ja-JP" sz="1200" dirty="0" smtClean="0"/>
              <a:t> </a:t>
            </a:r>
            <a:r>
              <a:rPr lang="en-US" altLang="ja-JP" sz="1200" dirty="0" err="1" smtClean="0"/>
              <a:t>késellik</a:t>
            </a:r>
            <a:r>
              <a:rPr lang="en-US" altLang="ja-JP" sz="1200" dirty="0" smtClean="0"/>
              <a:t> </a:t>
            </a:r>
            <a:r>
              <a:rPr lang="en-US" altLang="ja-JP" sz="1200" dirty="0" err="1" smtClean="0"/>
              <a:t>korünüshke</a:t>
            </a:r>
            <a:r>
              <a:rPr lang="en-US" altLang="ja-JP" sz="1200" dirty="0" smtClean="0"/>
              <a:t> bashlap,70 </a:t>
            </a:r>
            <a:r>
              <a:rPr lang="en-US" altLang="ja-JP" sz="1200" dirty="0" err="1" smtClean="0"/>
              <a:t>yashtin</a:t>
            </a:r>
            <a:r>
              <a:rPr lang="en-US" altLang="ja-JP" sz="1200" dirty="0" smtClean="0"/>
              <a:t> </a:t>
            </a:r>
            <a:r>
              <a:rPr lang="en-US" altLang="ja-JP" sz="1200" dirty="0" err="1" smtClean="0"/>
              <a:t>ashqanda</a:t>
            </a:r>
            <a:r>
              <a:rPr lang="en-US" altLang="ja-JP" sz="1200" dirty="0" smtClean="0"/>
              <a:t> </a:t>
            </a:r>
            <a:r>
              <a:rPr lang="en-US" altLang="ja-JP" sz="1200" dirty="0" err="1" smtClean="0"/>
              <a:t>késelge</a:t>
            </a:r>
            <a:r>
              <a:rPr lang="en-US" altLang="ja-JP" sz="1200" dirty="0" smtClean="0"/>
              <a:t> </a:t>
            </a:r>
            <a:r>
              <a:rPr lang="en-US" altLang="ja-JP" sz="1200" dirty="0" err="1" smtClean="0"/>
              <a:t>giriptar</a:t>
            </a:r>
            <a:r>
              <a:rPr lang="en-US" altLang="ja-JP" sz="1200" dirty="0" smtClean="0"/>
              <a:t> </a:t>
            </a:r>
            <a:r>
              <a:rPr lang="en-US" altLang="ja-JP" sz="1200" dirty="0" err="1" smtClean="0"/>
              <a:t>bolghichilarning</a:t>
            </a:r>
            <a:r>
              <a:rPr lang="en-US" altLang="ja-JP" sz="1200" dirty="0" smtClean="0"/>
              <a:t> </a:t>
            </a:r>
            <a:r>
              <a:rPr lang="en-US" altLang="ja-JP" sz="1200" dirty="0" err="1" smtClean="0"/>
              <a:t>sani</a:t>
            </a:r>
            <a:r>
              <a:rPr lang="en-US" altLang="ja-JP" sz="1200" dirty="0"/>
              <a:t> </a:t>
            </a:r>
            <a:r>
              <a:rPr lang="en-US" altLang="ja-JP" sz="1200" dirty="0" err="1" smtClean="0"/>
              <a:t>hessilep</a:t>
            </a:r>
            <a:r>
              <a:rPr lang="en-US" altLang="ja-JP" sz="1200" dirty="0" smtClean="0"/>
              <a:t> </a:t>
            </a:r>
            <a:r>
              <a:rPr lang="en-US" altLang="ja-JP" sz="1200" dirty="0" err="1" smtClean="0"/>
              <a:t>éship</a:t>
            </a:r>
            <a:r>
              <a:rPr lang="en-US" altLang="ja-JP" sz="1200" dirty="0" smtClean="0"/>
              <a:t> </a:t>
            </a:r>
            <a:r>
              <a:rPr lang="en-US" altLang="ja-JP" sz="1200" dirty="0" err="1" smtClean="0"/>
              <a:t>baridu</a:t>
            </a:r>
            <a:r>
              <a:rPr lang="en-US" altLang="ja-JP" sz="1200" dirty="0" smtClean="0"/>
              <a:t>. </a:t>
            </a:r>
            <a:r>
              <a:rPr lang="en-US" altLang="ja-JP" sz="1200" dirty="0" err="1" smtClean="0"/>
              <a:t>Hazir</a:t>
            </a:r>
            <a:r>
              <a:rPr lang="en-US" altLang="ja-JP" sz="1200" dirty="0" smtClean="0"/>
              <a:t> </a:t>
            </a:r>
            <a:r>
              <a:rPr lang="en-US" altLang="ja-JP" sz="1200" dirty="0" err="1" smtClean="0"/>
              <a:t>dunyada</a:t>
            </a:r>
            <a:r>
              <a:rPr lang="en-US" altLang="ja-JP" sz="1200" dirty="0" smtClean="0"/>
              <a:t> </a:t>
            </a:r>
            <a:r>
              <a:rPr lang="en-US" altLang="ja-JP" sz="1200" dirty="0" err="1" smtClean="0"/>
              <a:t>bimarlarning</a:t>
            </a:r>
            <a:r>
              <a:rPr lang="en-US" altLang="ja-JP" sz="1200" dirty="0" smtClean="0"/>
              <a:t> </a:t>
            </a:r>
            <a:r>
              <a:rPr lang="en-US" altLang="ja-JP" sz="1200" dirty="0" err="1" smtClean="0"/>
              <a:t>sani</a:t>
            </a:r>
            <a:r>
              <a:rPr lang="en-US" altLang="ja-JP" sz="1200" dirty="0" smtClean="0"/>
              <a:t> 25milliondin </a:t>
            </a:r>
            <a:r>
              <a:rPr lang="en-US" altLang="ja-JP" sz="1200" dirty="0" err="1" smtClean="0"/>
              <a:t>ashidu</a:t>
            </a:r>
            <a:r>
              <a:rPr lang="en-US" altLang="ja-JP" sz="1200" dirty="0" smtClean="0"/>
              <a:t>.</a:t>
            </a:r>
            <a:r>
              <a:rPr lang="ja-JP" altLang="en-US" sz="1200" dirty="0" smtClean="0"/>
              <a:t/>
            </a:r>
            <a:br>
              <a:rPr lang="ja-JP" altLang="en-US" sz="1200" dirty="0" smtClean="0"/>
            </a:br>
            <a:r>
              <a:rPr lang="ja-JP" altLang="en-US" sz="1200" dirty="0" smtClean="0"/>
              <a:t>   </a:t>
            </a:r>
            <a:r>
              <a:rPr lang="en-US" altLang="ja-JP" sz="1200" dirty="0" smtClean="0"/>
              <a:t>Seattle (</a:t>
            </a:r>
            <a:r>
              <a:rPr lang="en-US" altLang="ja-JP" sz="1200" dirty="0" err="1" smtClean="0"/>
              <a:t>Kukull</a:t>
            </a:r>
            <a:r>
              <a:rPr lang="en-US" altLang="ja-JP" sz="1200" dirty="0" smtClean="0"/>
              <a:t> WA, et al, 2002), Baltimore (</a:t>
            </a:r>
            <a:r>
              <a:rPr lang="en-US" altLang="ja-JP" sz="1200" dirty="0" err="1" smtClean="0"/>
              <a:t>Kawase</a:t>
            </a:r>
            <a:r>
              <a:rPr lang="en-US" altLang="ja-JP" sz="1200" dirty="0" smtClean="0"/>
              <a:t> C, et al, 2000), Rochester (</a:t>
            </a:r>
            <a:r>
              <a:rPr lang="en-US" altLang="ja-JP" sz="1200" dirty="0" err="1" smtClean="0"/>
              <a:t>Edland</a:t>
            </a:r>
            <a:r>
              <a:rPr lang="en-US" altLang="ja-JP" sz="1200" dirty="0" smtClean="0"/>
              <a:t> SD, et al, 2002), Europe (</a:t>
            </a:r>
            <a:r>
              <a:rPr lang="en-US" altLang="ja-JP" sz="1200" dirty="0" err="1" smtClean="0"/>
              <a:t>Fratiglioni</a:t>
            </a:r>
            <a:r>
              <a:rPr lang="en-US" altLang="ja-JP" sz="1200" dirty="0" smtClean="0"/>
              <a:t> L, et al, 2000)</a:t>
            </a:r>
            <a:r>
              <a:rPr lang="ja-JP" altLang="en-US" sz="1200" dirty="0" err="1" smtClean="0"/>
              <a:t>。</a:t>
            </a:r>
            <a:r>
              <a:rPr lang="ja-JP" altLang="en-US" sz="1200" dirty="0" smtClean="0"/>
              <a:t/>
            </a:r>
            <a:br>
              <a:rPr lang="ja-JP" altLang="en-US" sz="1200" dirty="0" smtClean="0"/>
            </a:br>
            <a:r>
              <a:rPr lang="ja-JP" altLang="en-US" sz="1200" dirty="0" smtClean="0"/>
              <a:t/>
            </a:r>
            <a:br>
              <a:rPr lang="ja-JP" altLang="en-US" sz="1200" dirty="0" smtClean="0"/>
            </a:br>
            <a:endParaRPr kumimoji="1" lang="ja-JP" alt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Alametliri</a:t>
            </a:r>
            <a:endParaRPr kumimoji="1" lang="ja-JP" altLang="en-US" dirty="0"/>
          </a:p>
        </p:txBody>
      </p:sp>
      <p:sp>
        <p:nvSpPr>
          <p:cNvPr id="3" name="コンテンツ プレースホルダ 2"/>
          <p:cNvSpPr>
            <a:spLocks noGrp="1"/>
          </p:cNvSpPr>
          <p:nvPr>
            <p:ph idx="1"/>
          </p:nvPr>
        </p:nvSpPr>
        <p:spPr/>
        <p:txBody>
          <a:bodyPr/>
          <a:lstStyle/>
          <a:p>
            <a:r>
              <a:rPr lang="en-US" altLang="ja-JP" dirty="0" err="1" smtClean="0"/>
              <a:t>Untulghaqliq</a:t>
            </a:r>
            <a:endParaRPr lang="en-US" altLang="ja-JP" dirty="0" smtClean="0"/>
          </a:p>
          <a:p>
            <a:r>
              <a:rPr lang="en-US" altLang="ja-JP" dirty="0" smtClean="0"/>
              <a:t>Este </a:t>
            </a:r>
            <a:r>
              <a:rPr lang="en-US" altLang="ja-JP" dirty="0" err="1" smtClean="0"/>
              <a:t>tutush</a:t>
            </a:r>
            <a:r>
              <a:rPr lang="en-US" altLang="ja-JP" dirty="0" smtClean="0"/>
              <a:t> </a:t>
            </a:r>
            <a:r>
              <a:rPr lang="en-US" altLang="ja-JP" dirty="0" err="1" smtClean="0"/>
              <a:t>iqtidarining</a:t>
            </a:r>
            <a:r>
              <a:rPr lang="en-US" altLang="ja-JP" dirty="0" smtClean="0"/>
              <a:t> </a:t>
            </a:r>
            <a:r>
              <a:rPr lang="en-US" altLang="ja-JP" dirty="0" err="1" smtClean="0"/>
              <a:t>barghanséri</a:t>
            </a:r>
            <a:r>
              <a:rPr lang="en-US" altLang="ja-JP" dirty="0" smtClean="0"/>
              <a:t> </a:t>
            </a:r>
            <a:r>
              <a:rPr lang="en-US" altLang="ja-JP" dirty="0" err="1" smtClean="0"/>
              <a:t>ajizlishishi</a:t>
            </a:r>
            <a:r>
              <a:rPr lang="en-US" altLang="ja-JP" dirty="0" smtClean="0"/>
              <a:t>, </a:t>
            </a:r>
            <a:r>
              <a:rPr lang="en-US" altLang="ja-JP" dirty="0" err="1" smtClean="0"/>
              <a:t>sözlesh</a:t>
            </a:r>
            <a:r>
              <a:rPr lang="en-US" altLang="ja-JP" dirty="0" smtClean="0"/>
              <a:t> </a:t>
            </a:r>
            <a:r>
              <a:rPr lang="en-US" altLang="ja-JP" dirty="0" err="1" smtClean="0"/>
              <a:t>iqtidari</a:t>
            </a:r>
            <a:r>
              <a:rPr lang="en-US" altLang="ja-JP" dirty="0" smtClean="0"/>
              <a:t> we his-</a:t>
            </a:r>
            <a:r>
              <a:rPr lang="en-US" altLang="ja-JP" dirty="0" err="1" smtClean="0"/>
              <a:t>tuyghuning</a:t>
            </a:r>
            <a:r>
              <a:rPr lang="en-US" altLang="ja-JP" dirty="0" smtClean="0"/>
              <a:t> </a:t>
            </a:r>
            <a:r>
              <a:rPr lang="en-US" altLang="ja-JP" dirty="0" err="1" smtClean="0"/>
              <a:t>ajizlishishi</a:t>
            </a:r>
            <a:r>
              <a:rPr lang="en-US" altLang="ja-JP" dirty="0" smtClean="0"/>
              <a:t>, </a:t>
            </a:r>
            <a:r>
              <a:rPr lang="en-US" altLang="ja-JP" dirty="0" err="1" smtClean="0"/>
              <a:t>herket</a:t>
            </a:r>
            <a:r>
              <a:rPr lang="en-US" altLang="ja-JP" dirty="0" smtClean="0"/>
              <a:t> </a:t>
            </a:r>
            <a:r>
              <a:rPr lang="en-US" altLang="ja-JP" dirty="0" err="1" smtClean="0"/>
              <a:t>iqtidarining</a:t>
            </a:r>
            <a:r>
              <a:rPr lang="en-US" altLang="ja-JP" dirty="0" smtClean="0"/>
              <a:t> </a:t>
            </a:r>
            <a:r>
              <a:rPr lang="en-US" altLang="ja-JP" dirty="0" err="1" smtClean="0"/>
              <a:t>ajizlishishi</a:t>
            </a:r>
            <a:endParaRPr lang="en-US" altLang="ja-JP" dirty="0" smtClean="0"/>
          </a:p>
          <a:p>
            <a:r>
              <a:rPr lang="en-US" altLang="ja-JP" dirty="0" err="1" smtClean="0"/>
              <a:t>Turmushta</a:t>
            </a:r>
            <a:r>
              <a:rPr lang="en-US" altLang="ja-JP" dirty="0" smtClean="0"/>
              <a:t> </a:t>
            </a:r>
            <a:r>
              <a:rPr lang="en-US" altLang="ja-JP" dirty="0" err="1" smtClean="0"/>
              <a:t>özining</a:t>
            </a:r>
            <a:r>
              <a:rPr lang="en-US" altLang="ja-JP" dirty="0" smtClean="0"/>
              <a:t> </a:t>
            </a:r>
            <a:r>
              <a:rPr lang="en-US" altLang="ja-JP" dirty="0" err="1" smtClean="0"/>
              <a:t>hajitidin</a:t>
            </a:r>
            <a:r>
              <a:rPr lang="en-US" altLang="ja-JP" dirty="0" smtClean="0"/>
              <a:t> </a:t>
            </a:r>
            <a:r>
              <a:rPr lang="en-US" altLang="ja-JP" dirty="0" err="1" smtClean="0"/>
              <a:t>chiqalmasliq</a:t>
            </a:r>
            <a:r>
              <a:rPr lang="en-US" altLang="ja-JP" dirty="0" smtClean="0"/>
              <a:t>, </a:t>
            </a:r>
            <a:r>
              <a:rPr lang="en-US" altLang="ja-JP" dirty="0" err="1" smtClean="0"/>
              <a:t>rohiy</a:t>
            </a:r>
            <a:r>
              <a:rPr lang="en-US" altLang="ja-JP" dirty="0" smtClean="0"/>
              <a:t> </a:t>
            </a:r>
            <a:r>
              <a:rPr lang="en-US" altLang="ja-JP" dirty="0" err="1" smtClean="0"/>
              <a:t>halitining</a:t>
            </a:r>
            <a:r>
              <a:rPr lang="en-US" altLang="ja-JP" dirty="0" smtClean="0"/>
              <a:t> </a:t>
            </a:r>
            <a:r>
              <a:rPr lang="en-US" altLang="ja-JP" dirty="0" err="1" smtClean="0"/>
              <a:t>turaqsizlighi</a:t>
            </a:r>
            <a:endParaRPr lang="en-US" altLang="ja-JP" dirty="0" smtClean="0"/>
          </a:p>
          <a:p>
            <a:r>
              <a:rPr lang="en-US" altLang="ja-JP" dirty="0" err="1" smtClean="0"/>
              <a:t>Tildin</a:t>
            </a:r>
            <a:r>
              <a:rPr lang="en-US" altLang="ja-JP" dirty="0" smtClean="0"/>
              <a:t> </a:t>
            </a:r>
            <a:r>
              <a:rPr lang="en-US" altLang="ja-JP" dirty="0" err="1" smtClean="0"/>
              <a:t>qélish</a:t>
            </a:r>
            <a:r>
              <a:rPr lang="en-US" altLang="ja-JP" dirty="0" smtClean="0"/>
              <a:t>, </a:t>
            </a:r>
            <a:r>
              <a:rPr lang="en-US" altLang="ja-JP" dirty="0" err="1" smtClean="0"/>
              <a:t>bilish</a:t>
            </a:r>
            <a:r>
              <a:rPr lang="en-US" altLang="ja-JP" dirty="0" smtClean="0"/>
              <a:t> </a:t>
            </a:r>
            <a:r>
              <a:rPr lang="en-US" altLang="ja-JP" dirty="0" err="1" smtClean="0"/>
              <a:t>iqtidarining</a:t>
            </a:r>
            <a:r>
              <a:rPr lang="en-US" altLang="ja-JP" dirty="0" smtClean="0"/>
              <a:t> </a:t>
            </a:r>
            <a:r>
              <a:rPr lang="en-US" altLang="ja-JP" dirty="0" err="1" smtClean="0"/>
              <a:t>yoqilishi</a:t>
            </a:r>
            <a:r>
              <a:rPr lang="en-US" altLang="ja-JP" dirty="0" smtClean="0"/>
              <a:t>, </a:t>
            </a:r>
            <a:r>
              <a:rPr lang="en-US" altLang="ja-JP" dirty="0" err="1" smtClean="0"/>
              <a:t>herket</a:t>
            </a:r>
            <a:r>
              <a:rPr lang="en-US" altLang="ja-JP" dirty="0" smtClean="0"/>
              <a:t> </a:t>
            </a:r>
            <a:r>
              <a:rPr lang="en-US" altLang="ja-JP" dirty="0" err="1" smtClean="0"/>
              <a:t>iqtidari</a:t>
            </a:r>
            <a:r>
              <a:rPr lang="en-US" altLang="ja-JP" dirty="0" smtClean="0"/>
              <a:t>, </a:t>
            </a:r>
            <a:r>
              <a:rPr lang="en-US" altLang="ja-JP" dirty="0" err="1" smtClean="0"/>
              <a:t>beden</a:t>
            </a:r>
            <a:r>
              <a:rPr lang="en-US" altLang="ja-JP" dirty="0" smtClean="0"/>
              <a:t> </a:t>
            </a:r>
            <a:r>
              <a:rPr lang="en-US" altLang="ja-JP" dirty="0" err="1" smtClean="0"/>
              <a:t>iqtidarining</a:t>
            </a:r>
            <a:r>
              <a:rPr lang="en-US" altLang="ja-JP" dirty="0" smtClean="0"/>
              <a:t> </a:t>
            </a:r>
            <a:r>
              <a:rPr lang="en-US" altLang="ja-JP" dirty="0" err="1" smtClean="0"/>
              <a:t>yoqilishi</a:t>
            </a:r>
            <a:r>
              <a:rPr lang="en-US" altLang="ja-JP" dirty="0" smtClean="0"/>
              <a:t>, </a:t>
            </a:r>
          </a:p>
          <a:p>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latin typeface="Calibri" pitchFamily="34" charset="0"/>
                <a:ea typeface="Arial Unicode MS" pitchFamily="50" charset="-128"/>
              </a:rPr>
              <a:t>Patologiyelik</a:t>
            </a:r>
            <a:r>
              <a:rPr lang="en-US" altLang="ja-JP" dirty="0" smtClean="0"/>
              <a:t> Alahidiligi</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marL="514350" indent="-514350">
              <a:buFont typeface="+mj-lt"/>
              <a:buAutoNum type="arabicPeriod"/>
            </a:pPr>
            <a:r>
              <a:rPr kumimoji="1" lang="en-US" altLang="ja-JP" dirty="0" smtClean="0">
                <a:ea typeface="ＭＳ Ｐゴシック"/>
              </a:rPr>
              <a:t>Qériliq déghi </a:t>
            </a:r>
            <a:r>
              <a:rPr kumimoji="1" lang="en-US" altLang="ja-JP" dirty="0" smtClean="0">
                <a:latin typeface="ＭＳ Ｐゴシック"/>
                <a:ea typeface="ＭＳ Ｐゴシック"/>
              </a:rPr>
              <a:t>(Senile Plaques; SP)</a:t>
            </a:r>
          </a:p>
          <a:p>
            <a:pPr marL="514350" indent="-514350">
              <a:buNone/>
            </a:pPr>
            <a:r>
              <a:rPr lang="en-US" altLang="ja-JP" dirty="0" smtClean="0">
                <a:latin typeface="ＭＳ Ｐゴシック"/>
                <a:ea typeface="ＭＳ Ｐゴシック"/>
              </a:rPr>
              <a:t>2.  Nerwa talalirining chigishi (Neurofibrillary Tangles; NFTs)</a:t>
            </a:r>
          </a:p>
          <a:p>
            <a:pPr marL="514350" indent="-514350">
              <a:buAutoNum type="arabicPeriod" startAt="3"/>
            </a:pPr>
            <a:r>
              <a:rPr kumimoji="1" lang="en-US" altLang="ja-JP" dirty="0" smtClean="0">
                <a:latin typeface="ＭＳ Ｐゴシック"/>
                <a:ea typeface="ＭＳ Ｐゴシック"/>
              </a:rPr>
              <a:t>Nerwa hüjeyrilirining </a:t>
            </a:r>
          </a:p>
          <a:p>
            <a:pPr marL="514350" indent="-514350">
              <a:buNone/>
            </a:pPr>
            <a:r>
              <a:rPr lang="en-US" altLang="ja-JP" dirty="0">
                <a:latin typeface="ＭＳ Ｐゴシック"/>
                <a:ea typeface="ＭＳ Ｐゴシック"/>
              </a:rPr>
              <a:t> </a:t>
            </a:r>
            <a:r>
              <a:rPr lang="en-US" altLang="ja-JP" dirty="0" smtClean="0">
                <a:latin typeface="ＭＳ Ｐゴシック"/>
                <a:ea typeface="ＭＳ Ｐゴシック"/>
              </a:rPr>
              <a:t>  </a:t>
            </a:r>
            <a:r>
              <a:rPr kumimoji="1" lang="en-US" altLang="ja-JP" dirty="0" smtClean="0">
                <a:latin typeface="ＭＳ Ｐゴシック"/>
                <a:ea typeface="ＭＳ Ｐゴシック"/>
              </a:rPr>
              <a:t>yigilishi (</a:t>
            </a:r>
            <a:r>
              <a:rPr kumimoji="1" lang="en-US" altLang="ja-JP" sz="2000" dirty="0" smtClean="0">
                <a:ea typeface="ＭＳ Ｐゴシック"/>
              </a:rPr>
              <a:t>Neurodegeneration</a:t>
            </a:r>
            <a:r>
              <a:rPr kumimoji="1" lang="en-US" altLang="ja-JP" dirty="0" smtClean="0">
                <a:ea typeface="ＭＳ Ｐゴシック"/>
              </a:rPr>
              <a:t>)</a:t>
            </a:r>
          </a:p>
          <a:p>
            <a:pPr marL="514350" indent="-514350">
              <a:buNone/>
            </a:pPr>
            <a:r>
              <a:rPr lang="en-US" altLang="ja-JP" dirty="0">
                <a:latin typeface="ＭＳ Ｐゴシック"/>
                <a:ea typeface="ＭＳ Ｐゴシック"/>
              </a:rPr>
              <a:t> </a:t>
            </a:r>
            <a:r>
              <a:rPr lang="en-US" altLang="ja-JP" dirty="0" smtClean="0">
                <a:latin typeface="ＭＳ Ｐゴシック"/>
                <a:ea typeface="ＭＳ Ｐゴシック"/>
              </a:rPr>
              <a:t> Cholinerjic nerwilar</a:t>
            </a:r>
          </a:p>
          <a:p>
            <a:pPr marL="514350" indent="-514350">
              <a:buNone/>
            </a:pPr>
            <a:r>
              <a:rPr lang="en-US" altLang="ja-JP" dirty="0" smtClean="0">
                <a:latin typeface="ＭＳ Ｐゴシック"/>
                <a:ea typeface="ＭＳ Ｐゴシック"/>
              </a:rPr>
              <a:t>  köp jaylashqan orun-</a:t>
            </a:r>
          </a:p>
          <a:p>
            <a:pPr marL="514350" indent="-514350">
              <a:buNone/>
            </a:pPr>
            <a:r>
              <a:rPr lang="en-US" altLang="ja-JP" dirty="0" smtClean="0">
                <a:latin typeface="ＭＳ Ｐゴシック"/>
                <a:ea typeface="ＭＳ Ｐゴシック"/>
              </a:rPr>
              <a:t>  larda yigilesh éghir. </a:t>
            </a:r>
            <a:endParaRPr kumimoji="1" lang="ja-JP" altLang="en-US" dirty="0"/>
          </a:p>
        </p:txBody>
      </p:sp>
      <p:pic>
        <p:nvPicPr>
          <p:cNvPr id="5" name="図 4" descr="brain_cross_section_border.jpg"/>
          <p:cNvPicPr>
            <a:picLocks noChangeAspect="1"/>
          </p:cNvPicPr>
          <p:nvPr/>
        </p:nvPicPr>
        <p:blipFill>
          <a:blip r:embed="rId3" cstate="print"/>
          <a:stretch>
            <a:fillRect/>
          </a:stretch>
        </p:blipFill>
        <p:spPr>
          <a:xfrm>
            <a:off x="4499992" y="2996952"/>
            <a:ext cx="4613260" cy="3168352"/>
          </a:xfrm>
          <a:prstGeom prst="rect">
            <a:avLst/>
          </a:prstGeom>
          <a:noFill/>
          <a:ln>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36104"/>
          </a:xfrm>
        </p:spPr>
        <p:txBody>
          <a:bodyPr>
            <a:normAutofit fontScale="90000"/>
          </a:bodyPr>
          <a:lstStyle/>
          <a:p>
            <a:r>
              <a:rPr lang="en-US" altLang="ja-JP" dirty="0">
                <a:latin typeface="ＭＳ Ｐゴシック"/>
              </a:rPr>
              <a:t>Qériliq déghi (Senile Plaques; SP)</a:t>
            </a:r>
            <a:br>
              <a:rPr lang="en-US" altLang="ja-JP" dirty="0">
                <a:latin typeface="ＭＳ Ｐゴシック"/>
              </a:rPr>
            </a:br>
            <a:endParaRPr kumimoji="1" lang="ja-JP" altLang="en-US" dirty="0"/>
          </a:p>
        </p:txBody>
      </p:sp>
      <p:pic>
        <p:nvPicPr>
          <p:cNvPr id="4" name="コンテンツ プレースホルダ 3" descr="画像15.jpg"/>
          <p:cNvPicPr>
            <a:picLocks noGrp="1" noChangeAspect="1"/>
          </p:cNvPicPr>
          <p:nvPr>
            <p:ph idx="1"/>
          </p:nvPr>
        </p:nvPicPr>
        <p:blipFill>
          <a:blip r:embed="rId3" cstate="print"/>
          <a:stretch>
            <a:fillRect/>
          </a:stretch>
        </p:blipFill>
        <p:spPr>
          <a:xfrm>
            <a:off x="4640948" y="1124744"/>
            <a:ext cx="4016696" cy="3024336"/>
          </a:xfrm>
        </p:spPr>
      </p:pic>
      <p:pic>
        <p:nvPicPr>
          <p:cNvPr id="5" name="図 4" descr="画像57.jpg"/>
          <p:cNvPicPr>
            <a:picLocks noChangeAspect="1"/>
          </p:cNvPicPr>
          <p:nvPr/>
        </p:nvPicPr>
        <p:blipFill>
          <a:blip r:embed="rId4" cstate="print"/>
          <a:stretch>
            <a:fillRect/>
          </a:stretch>
        </p:blipFill>
        <p:spPr>
          <a:xfrm>
            <a:off x="539552" y="3429000"/>
            <a:ext cx="4096215" cy="3084209"/>
          </a:xfrm>
          <a:prstGeom prst="rect">
            <a:avLst/>
          </a:prstGeom>
        </p:spPr>
      </p:pic>
      <p:sp>
        <p:nvSpPr>
          <p:cNvPr id="7" name="テキスト ボックス 6"/>
          <p:cNvSpPr txBox="1"/>
          <p:nvPr/>
        </p:nvSpPr>
        <p:spPr>
          <a:xfrm>
            <a:off x="539552" y="1412776"/>
            <a:ext cx="4176464" cy="1200329"/>
          </a:xfrm>
          <a:prstGeom prst="rect">
            <a:avLst/>
          </a:prstGeom>
          <a:noFill/>
        </p:spPr>
        <p:txBody>
          <a:bodyPr wrap="square" rtlCol="0">
            <a:spAutoFit/>
          </a:bodyPr>
          <a:lstStyle/>
          <a:p>
            <a:r>
              <a:rPr kumimoji="1" lang="en-US" altLang="ja-JP" dirty="0" smtClean="0"/>
              <a:t>    Qeriliq deghi –kiraxmalsiman dagh</a:t>
            </a:r>
            <a:r>
              <a:rPr lang="en-US" altLang="ja-JP" dirty="0" smtClean="0"/>
              <a:t>. Merkizi qismi kiraxmalsiman aqsilning (Amyloid-</a:t>
            </a:r>
            <a:r>
              <a:rPr lang="el-GR" altLang="ja-JP" dirty="0" smtClean="0">
                <a:ea typeface="ＭＳ Ｐゴシック"/>
              </a:rPr>
              <a:t>β</a:t>
            </a:r>
            <a:r>
              <a:rPr lang="en-US" altLang="ja-JP" dirty="0" smtClean="0">
                <a:ea typeface="ＭＳ Ｐゴシック"/>
              </a:rPr>
              <a:t>) </a:t>
            </a:r>
            <a:r>
              <a:rPr lang="en-US" altLang="ja-JP" dirty="0" smtClean="0"/>
              <a:t>öz-ara birikishidin shekillengen.</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en-US" altLang="ja-JP" sz="1800" dirty="0" smtClean="0"/>
              <a:t>     </a:t>
            </a:r>
            <a:r>
              <a:rPr kumimoji="1" lang="en-US" altLang="ja-JP" sz="2200" dirty="0" smtClean="0">
                <a:latin typeface="+mn-lt"/>
              </a:rPr>
              <a:t>Kiraxmalsiman aqsil </a:t>
            </a:r>
            <a:r>
              <a:rPr lang="en-US" altLang="ja-JP" sz="2200" dirty="0" smtClean="0">
                <a:latin typeface="+mn-lt"/>
              </a:rPr>
              <a:t>(Amyloid-</a:t>
            </a:r>
            <a:r>
              <a:rPr lang="el-GR" altLang="ja-JP" sz="2200" dirty="0">
                <a:latin typeface="+mn-lt"/>
              </a:rPr>
              <a:t>β</a:t>
            </a:r>
            <a:r>
              <a:rPr lang="en-US" altLang="ja-JP" sz="2200" dirty="0">
                <a:latin typeface="+mn-lt"/>
              </a:rPr>
              <a:t>) </a:t>
            </a:r>
            <a:r>
              <a:rPr lang="en-US" altLang="ja-JP" sz="2200" dirty="0" smtClean="0">
                <a:latin typeface="+mn-lt"/>
              </a:rPr>
              <a:t>bolsa Kiraxmalsiman aqsil </a:t>
            </a:r>
            <a:r>
              <a:rPr kumimoji="1" lang="en-US" altLang="ja-JP" sz="2200" dirty="0" smtClean="0">
                <a:latin typeface="+mn-lt"/>
              </a:rPr>
              <a:t>esli aqsilining (Amyloid Precursor Protein; APP) kesküchi enzimlar teripidin qayta késilishidin shekillinidu. Késish ornining oxshimasliqi boyinche </a:t>
            </a:r>
            <a:r>
              <a:rPr kumimoji="1" lang="el-GR" altLang="ja-JP" sz="2200" dirty="0" smtClean="0">
                <a:latin typeface="+mn-lt"/>
                <a:ea typeface="HG行書体" pitchFamily="65" charset="-128"/>
              </a:rPr>
              <a:t>α</a:t>
            </a:r>
            <a:r>
              <a:rPr kumimoji="1" lang="en-US" altLang="ja-JP" sz="2200" dirty="0" smtClean="0">
                <a:latin typeface="+mn-lt"/>
                <a:ea typeface="HG行書体" pitchFamily="65" charset="-128"/>
              </a:rPr>
              <a:t>-parchisi(</a:t>
            </a:r>
            <a:r>
              <a:rPr lang="el-GR" altLang="ja-JP" sz="2200" dirty="0">
                <a:latin typeface="+mn-lt"/>
                <a:ea typeface="HG行書体" pitchFamily="65" charset="-128"/>
              </a:rPr>
              <a:t>α</a:t>
            </a:r>
            <a:r>
              <a:rPr lang="en-US" altLang="ja-JP" sz="2200" dirty="0" smtClean="0">
                <a:latin typeface="+mn-lt"/>
                <a:ea typeface="HG行書体" pitchFamily="65" charset="-128"/>
              </a:rPr>
              <a:t>-unit), </a:t>
            </a:r>
            <a:r>
              <a:rPr lang="en-US" altLang="ja-JP" sz="2200" dirty="0" smtClean="0">
                <a:latin typeface="+mn-lt"/>
              </a:rPr>
              <a:t>A-</a:t>
            </a:r>
            <a:r>
              <a:rPr lang="el-GR" altLang="ja-JP" sz="2200" dirty="0" smtClean="0">
                <a:latin typeface="+mn-lt"/>
              </a:rPr>
              <a:t> β</a:t>
            </a:r>
            <a:r>
              <a:rPr lang="en-US" altLang="ja-JP" sz="2200" dirty="0" smtClean="0">
                <a:latin typeface="+mn-lt"/>
              </a:rPr>
              <a:t>40weA-</a:t>
            </a:r>
            <a:r>
              <a:rPr lang="el-GR" altLang="ja-JP" sz="2200" dirty="0" smtClean="0">
                <a:latin typeface="+mn-lt"/>
              </a:rPr>
              <a:t> β</a:t>
            </a:r>
            <a:r>
              <a:rPr lang="en-US" altLang="ja-JP" sz="2200" dirty="0" smtClean="0">
                <a:latin typeface="+mn-lt"/>
              </a:rPr>
              <a:t>42largha bölinidu.</a:t>
            </a:r>
            <a:endParaRPr kumimoji="1" lang="ja-JP" altLang="en-US" sz="2200" dirty="0">
              <a:latin typeface="+mn-lt"/>
              <a:ea typeface="HG行書体" pitchFamily="65" charset="-128"/>
            </a:endParaRPr>
          </a:p>
        </p:txBody>
      </p:sp>
      <p:pic>
        <p:nvPicPr>
          <p:cNvPr id="4" name="コンテンツ プレースホルダ 3" descr="nrn2168-f1.jpg"/>
          <p:cNvPicPr>
            <a:picLocks noGrp="1" noChangeAspect="1"/>
          </p:cNvPicPr>
          <p:nvPr>
            <p:ph idx="1"/>
          </p:nvPr>
        </p:nvPicPr>
        <p:blipFill>
          <a:blip r:embed="rId3" cstate="print"/>
          <a:stretch>
            <a:fillRect/>
          </a:stretch>
        </p:blipFill>
        <p:spPr>
          <a:xfrm>
            <a:off x="1475656" y="1716020"/>
            <a:ext cx="6264696" cy="514198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ppttangles-1"/>
          <p:cNvPicPr>
            <a:picLocks noChangeAspect="1" noChangeArrowheads="1"/>
          </p:cNvPicPr>
          <p:nvPr/>
        </p:nvPicPr>
        <p:blipFill>
          <a:blip r:embed="rId3" cstate="print"/>
          <a:srcRect/>
          <a:stretch>
            <a:fillRect/>
          </a:stretch>
        </p:blipFill>
        <p:spPr bwMode="auto">
          <a:xfrm>
            <a:off x="2618582" y="1052736"/>
            <a:ext cx="6525418" cy="4012159"/>
          </a:xfrm>
          <a:prstGeom prst="rect">
            <a:avLst/>
          </a:prstGeom>
          <a:noFill/>
          <a:ln w="9525">
            <a:solidFill>
              <a:srgbClr val="FF0000"/>
            </a:solidFill>
            <a:miter lim="800000"/>
            <a:headEnd/>
            <a:tailEnd/>
          </a:ln>
        </p:spPr>
      </p:pic>
      <p:sp>
        <p:nvSpPr>
          <p:cNvPr id="19459" name="Text Box 6"/>
          <p:cNvSpPr txBox="1">
            <a:spLocks noChangeArrowheads="1"/>
          </p:cNvSpPr>
          <p:nvPr/>
        </p:nvSpPr>
        <p:spPr bwMode="auto">
          <a:xfrm>
            <a:off x="5940152" y="2852936"/>
            <a:ext cx="2736850" cy="822325"/>
          </a:xfrm>
          <a:prstGeom prst="rect">
            <a:avLst/>
          </a:prstGeom>
          <a:noFill/>
          <a:ln w="9525">
            <a:noFill/>
            <a:miter lim="800000"/>
            <a:headEnd/>
            <a:tailEnd/>
          </a:ln>
        </p:spPr>
        <p:txBody>
          <a:bodyPr>
            <a:spAutoFit/>
          </a:bodyPr>
          <a:lstStyle/>
          <a:p>
            <a:pPr marL="114300" lvl="1" algn="ctr">
              <a:spcBef>
                <a:spcPct val="50000"/>
              </a:spcBef>
            </a:pPr>
            <a:r>
              <a:rPr lang="en-US" altLang="ja-JP" dirty="0">
                <a:solidFill>
                  <a:srgbClr val="003300"/>
                </a:solidFill>
                <a:latin typeface="Verdana" pitchFamily="34" charset="0"/>
                <a:ea typeface="ＭＳ Ｐゴシック" pitchFamily="50" charset="-128"/>
              </a:rPr>
              <a:t>Neurofibrillary Tangles</a:t>
            </a:r>
          </a:p>
        </p:txBody>
      </p:sp>
      <p:pic>
        <p:nvPicPr>
          <p:cNvPr id="9" name="図 8" descr="NFT_amyloid.jpg"/>
          <p:cNvPicPr>
            <a:picLocks noChangeAspect="1"/>
          </p:cNvPicPr>
          <p:nvPr/>
        </p:nvPicPr>
        <p:blipFill>
          <a:blip r:embed="rId4" cstate="print"/>
          <a:stretch>
            <a:fillRect/>
          </a:stretch>
        </p:blipFill>
        <p:spPr>
          <a:xfrm>
            <a:off x="0" y="2060848"/>
            <a:ext cx="2622660" cy="2088231"/>
          </a:xfrm>
          <a:prstGeom prst="rect">
            <a:avLst/>
          </a:prstGeom>
        </p:spPr>
      </p:pic>
      <p:sp>
        <p:nvSpPr>
          <p:cNvPr id="11" name="テキスト ボックス 10"/>
          <p:cNvSpPr txBox="1"/>
          <p:nvPr/>
        </p:nvSpPr>
        <p:spPr>
          <a:xfrm>
            <a:off x="683568" y="332656"/>
            <a:ext cx="7776864" cy="461665"/>
          </a:xfrm>
          <a:prstGeom prst="rect">
            <a:avLst/>
          </a:prstGeom>
          <a:noFill/>
        </p:spPr>
        <p:txBody>
          <a:bodyPr wrap="square" rtlCol="0">
            <a:spAutoFit/>
          </a:bodyPr>
          <a:lstStyle/>
          <a:p>
            <a:pPr algn="ctr"/>
            <a:r>
              <a:rPr lang="en-US" altLang="ja-JP" sz="2400" dirty="0" smtClean="0"/>
              <a:t>Nerwa talalirining chigishi (Neurofibrillary Tangles; NFTs)</a:t>
            </a:r>
            <a:endParaRPr kumimoji="1" lang="ja-JP" altLang="en-US" sz="2400" dirty="0"/>
          </a:p>
        </p:txBody>
      </p:sp>
      <p:sp>
        <p:nvSpPr>
          <p:cNvPr id="12" name="テキスト ボックス 11"/>
          <p:cNvSpPr txBox="1"/>
          <p:nvPr/>
        </p:nvSpPr>
        <p:spPr>
          <a:xfrm>
            <a:off x="539552" y="5301208"/>
            <a:ext cx="7992888" cy="646331"/>
          </a:xfrm>
          <a:prstGeom prst="rect">
            <a:avLst/>
          </a:prstGeom>
          <a:noFill/>
        </p:spPr>
        <p:txBody>
          <a:bodyPr wrap="square" rtlCol="0">
            <a:spAutoFit/>
          </a:bodyPr>
          <a:lstStyle/>
          <a:p>
            <a:r>
              <a:rPr kumimoji="1" lang="en-US" altLang="ja-JP" dirty="0" smtClean="0"/>
              <a:t>Nerwa talalirining chigishi bols</a:t>
            </a:r>
            <a:r>
              <a:rPr lang="en-US" altLang="ja-JP" dirty="0" smtClean="0"/>
              <a:t>a nerwa tala aqsilini tutup turghuchi Tau aqsilining ziyade pospatlinip öz-ara birikip qélishidin shekillinidu.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en-US" altLang="ja-JP" dirty="0" err="1" smtClean="0"/>
              <a:t>Seweb-méxanizimi</a:t>
            </a:r>
            <a:endParaRPr kumimoji="1" lang="ja-JP" altLang="en-US" dirty="0"/>
          </a:p>
        </p:txBody>
      </p:sp>
      <p:sp>
        <p:nvSpPr>
          <p:cNvPr id="3" name="コンテンツ プレースホルダ 2"/>
          <p:cNvSpPr>
            <a:spLocks noGrp="1"/>
          </p:cNvSpPr>
          <p:nvPr>
            <p:ph idx="1"/>
          </p:nvPr>
        </p:nvSpPr>
        <p:spPr>
          <a:xfrm>
            <a:off x="457200" y="1268760"/>
            <a:ext cx="8229600" cy="5184576"/>
          </a:xfrm>
        </p:spPr>
        <p:txBody>
          <a:bodyPr>
            <a:normAutofit fontScale="70000" lnSpcReduction="20000"/>
          </a:bodyPr>
          <a:lstStyle/>
          <a:p>
            <a:pPr>
              <a:lnSpc>
                <a:spcPct val="120000"/>
              </a:lnSpc>
            </a:pPr>
            <a:r>
              <a:rPr lang="en-US" altLang="ja-JP" sz="3400" b="1" dirty="0" smtClean="0"/>
              <a:t>Irsiyet:</a:t>
            </a:r>
            <a:r>
              <a:rPr lang="en-US" altLang="ja-JP" sz="3400" dirty="0" smtClean="0"/>
              <a:t> </a:t>
            </a:r>
          </a:p>
          <a:p>
            <a:pPr>
              <a:lnSpc>
                <a:spcPct val="120000"/>
              </a:lnSpc>
            </a:pPr>
            <a:r>
              <a:rPr lang="en-US" altLang="ja-JP" sz="3400" dirty="0" smtClean="0"/>
              <a:t>Hazirghiche 3xil gendiki tosattin özgürüshning bu xil késelning 10%ni teshkil qilidighan aile xaraktirlik, baldur qozghilidighan (&lt;65yash) yashanghanlardiki diwenglik bilen munasiwetlik ikenligi bayqaldi. Bular, APP, Presenilin 1 we 2.</a:t>
            </a:r>
          </a:p>
          <a:p>
            <a:pPr>
              <a:lnSpc>
                <a:spcPct val="120000"/>
              </a:lnSpc>
            </a:pPr>
            <a:endParaRPr lang="en-US" altLang="ja-JP" sz="3400" dirty="0" smtClean="0"/>
          </a:p>
          <a:p>
            <a:pPr>
              <a:lnSpc>
                <a:spcPct val="120000"/>
              </a:lnSpc>
            </a:pPr>
            <a:r>
              <a:rPr lang="en-US" altLang="ja-JP" sz="3400" dirty="0" smtClean="0"/>
              <a:t>Barliq bimarning 90%ni teshkil qilidighan, kéyin qozghilidighan (&gt;65yash) yashanghanlardiki diwenglikte yuquriqi genlar normal. Biraq, may tushughuchi aqsil ApoEning  tosattin özgirish tipi bolghan ApoE4 bar kishilerde buxil késelning yüz bérish nisbiti nechche hesse yuquri bolidighanliqi bayqaldi. Bu hazirghiche bayqalghan eng muhim gen tipigha munasiwetlik xeterlik amil.</a:t>
            </a:r>
          </a:p>
          <a:p>
            <a:endParaRPr lang="en-US" altLang="ja-JP" dirty="0" smtClean="0"/>
          </a:p>
          <a:p>
            <a:endParaRPr lang="en-US" altLang="ja-JP" dirty="0" smtClean="0"/>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883</Words>
  <Application>Microsoft Office PowerPoint</Application>
  <PresentationFormat>画面に合わせる (4:3)</PresentationFormat>
  <Paragraphs>125</Paragraphs>
  <Slides>23</Slides>
  <Notes>23</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Yashanghanlardiki Diwenglik (Alzheimer)Késilining Gen tipidiki Heterlik Amilliri  heqqide Pospatlanghan May Yötkesh Aqsil Geni bilen  Yashanghanlardiki Diwenglik Késilining  munasiwéti heqqide  Yaponluqlar üstide élip bérilghan  tetqiqat   </vt:lpstr>
      <vt:lpstr>Omumi Bayan</vt:lpstr>
      <vt:lpstr>スライド 3</vt:lpstr>
      <vt:lpstr>Alametliri</vt:lpstr>
      <vt:lpstr>Patologiyelik Alahidiligi</vt:lpstr>
      <vt:lpstr>Qériliq déghi (Senile Plaques; SP) </vt:lpstr>
      <vt:lpstr>     Kiraxmalsiman aqsil (Amyloid-β) bolsa Kiraxmalsiman aqsil esli aqsilining (Amyloid Precursor Protein; APP) kesküchi enzimlar teripidin qayta késilishidin shekillinidu. Késish ornining oxshimasliqi boyinche α-parchisi(α-unit), A- β40weA- β42largha bölinidu.</vt:lpstr>
      <vt:lpstr>スライド 8</vt:lpstr>
      <vt:lpstr>Seweb-méxanizimi</vt:lpstr>
      <vt:lpstr>スライド 10</vt:lpstr>
      <vt:lpstr>Heterlik Amillar</vt:lpstr>
      <vt:lpstr>Diagnos</vt:lpstr>
      <vt:lpstr>Dawalash</vt:lpstr>
      <vt:lpstr>Hazir élip bériliwatqan tetqiqatlar</vt:lpstr>
      <vt:lpstr>Bizning tetqiqatlirimiz</vt:lpstr>
      <vt:lpstr>Pospatmay Yötkigüchi Aqsil(Phospholipid Transfer Protein; PLTP) Geni bilen  Yashanghanlardiki Diwenglik Késilining munasiwéti heqqide  Yaponluqlar üstide élip bérilghan tetqiqat</vt:lpstr>
      <vt:lpstr>Tetqiqat usuli</vt:lpstr>
      <vt:lpstr>                                             Netije    5xil nuqta üstide élip barghan tetqiqatimizda, PLTP bilen AD ning ottirisida munasiwet bayqalmidi, shundaqla bular bilen ApoEning otturisidimu munasiwet bayqalmidi</vt:lpstr>
      <vt:lpstr>スライド 19</vt:lpstr>
      <vt:lpstr>スライド 20</vt:lpstr>
      <vt:lpstr>Mulahize</vt:lpstr>
      <vt:lpstr>Köpchilikning anglap bergenligige rehmet</vt:lpstr>
      <vt:lpstr>Yapondiki turmush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Yashanghanlardiki Diwenglik (Alzheimer)Késilining Gen tipidiki Heterlik Amilliri  heqqide Pospatlanghan May Yötkesh Aqsil Geni bilen  Yashanghanlardiki Diwenglik Késilining  munasiwéti heqqide  Yaponluqlar üstide élip bérilghan  tetqiqat</dc:title>
  <dc:creator>polat</dc:creator>
  <cp:lastModifiedBy>polat</cp:lastModifiedBy>
  <cp:revision>117</cp:revision>
  <dcterms:created xsi:type="dcterms:W3CDTF">2012-04-26T16:22:53Z</dcterms:created>
  <dcterms:modified xsi:type="dcterms:W3CDTF">2012-05-04T08:14:57Z</dcterms:modified>
</cp:coreProperties>
</file>