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931"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sv-SE" smtClean="0"/>
              <a:t>Klicka här för att ändra format</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bwMode="white"/>
        <p:txBody>
          <a:bodyPr/>
          <a:lstStyle/>
          <a:p>
            <a:fld id="{40FB1413-5E53-4E83-B51F-D5041254935F}" type="datetimeFigureOut">
              <a:rPr lang="sv-SE" smtClean="0"/>
              <a:t>2012-04-25</a:t>
            </a:fld>
            <a:endParaRPr lang="sv-SE"/>
          </a:p>
        </p:txBody>
      </p:sp>
      <p:sp>
        <p:nvSpPr>
          <p:cNvPr id="5" name="Footer Placeholder 4"/>
          <p:cNvSpPr>
            <a:spLocks noGrp="1"/>
          </p:cNvSpPr>
          <p:nvPr>
            <p:ph type="ftr" sz="quarter" idx="11"/>
          </p:nvPr>
        </p:nvSpPr>
        <p:spPr bwMode="white"/>
        <p:txBody>
          <a:bodyPr/>
          <a:lstStyle/>
          <a:p>
            <a:endParaRPr lang="sv-SE"/>
          </a:p>
        </p:txBody>
      </p:sp>
      <p:sp>
        <p:nvSpPr>
          <p:cNvPr id="6" name="Slide Number Placeholder 5"/>
          <p:cNvSpPr>
            <a:spLocks noGrp="1"/>
          </p:cNvSpPr>
          <p:nvPr>
            <p:ph type="sldNum" sz="quarter" idx="12"/>
          </p:nvPr>
        </p:nvSpPr>
        <p:spPr/>
        <p:txBody>
          <a:bodyPr/>
          <a:lstStyle/>
          <a:p>
            <a:fld id="{9785A667-CF09-4C9B-8798-3C057089366A}" type="slidenum">
              <a:rPr lang="sv-SE" smtClean="0"/>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40FB1413-5E53-4E83-B51F-D5041254935F}" type="datetimeFigureOut">
              <a:rPr lang="sv-SE" smtClean="0"/>
              <a:t>2012-04-25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785A667-CF09-4C9B-8798-3C057089366A}"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40FB1413-5E53-4E83-B51F-D5041254935F}" type="datetimeFigureOut">
              <a:rPr lang="sv-SE" smtClean="0"/>
              <a:t>2012-04-25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785A667-CF09-4C9B-8798-3C057089366A}" type="slidenum">
              <a:rPr lang="sv-SE" smtClean="0"/>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40FB1413-5E53-4E83-B51F-D5041254935F}" type="datetimeFigureOut">
              <a:rPr lang="sv-SE" smtClean="0"/>
              <a:t>2012-04-25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785A667-CF09-4C9B-8798-3C057089366A}" type="slidenum">
              <a:rPr lang="sv-SE" smtClean="0"/>
              <a:t>‹#›</a:t>
            </a:fld>
            <a:endParaRPr lang="sv-SE"/>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FB1413-5E53-4E83-B51F-D5041254935F}" type="datetimeFigureOut">
              <a:rPr lang="sv-SE" smtClean="0"/>
              <a:t>2012-04-25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785A667-CF09-4C9B-8798-3C057089366A}" type="slidenum">
              <a:rPr lang="sv-SE" smtClean="0"/>
              <a:t>‹#›</a:t>
            </a:fld>
            <a:endParaRPr lang="sv-SE"/>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sv-SE" smtClean="0"/>
              <a:t>Klicka här för att ändra format</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2" name="Title 1"/>
          <p:cNvSpPr>
            <a:spLocks noGrp="1"/>
          </p:cNvSpPr>
          <p:nvPr>
            <p:ph type="title"/>
          </p:nvPr>
        </p:nvSpPr>
        <p:spPr/>
        <p:txBody>
          <a:bodyPr/>
          <a:lstStyle/>
          <a:p>
            <a:r>
              <a:rPr lang="sv-SE" smtClean="0"/>
              <a:t>Klicka här för att ändra format</a:t>
            </a:r>
            <a:endParaRPr lang="en-US"/>
          </a:p>
        </p:txBody>
      </p:sp>
      <p:sp>
        <p:nvSpPr>
          <p:cNvPr id="5" name="Date Placeholder 4"/>
          <p:cNvSpPr>
            <a:spLocks noGrp="1"/>
          </p:cNvSpPr>
          <p:nvPr>
            <p:ph type="dt" sz="half" idx="10"/>
          </p:nvPr>
        </p:nvSpPr>
        <p:spPr/>
        <p:txBody>
          <a:bodyPr/>
          <a:lstStyle/>
          <a:p>
            <a:fld id="{40FB1413-5E53-4E83-B51F-D5041254935F}" type="datetimeFigureOut">
              <a:rPr lang="sv-SE" smtClean="0"/>
              <a:t>2012-04-25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785A667-CF09-4C9B-8798-3C057089366A}" type="slidenum">
              <a:rPr lang="sv-SE" smtClean="0"/>
              <a:t>‹#›</a:t>
            </a:fld>
            <a:endParaRPr lang="sv-SE"/>
          </a:p>
        </p:txBody>
      </p:sp>
      <p:sp>
        <p:nvSpPr>
          <p:cNvPr id="12" name="Content Placeholder 11"/>
          <p:cNvSpPr>
            <a:spLocks noGrp="1"/>
          </p:cNvSpPr>
          <p:nvPr>
            <p:ph sz="quarter" idx="14"/>
          </p:nvPr>
        </p:nvSpPr>
        <p:spPr>
          <a:xfrm>
            <a:off x="4648200" y="2438400"/>
            <a:ext cx="3124200" cy="3124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fld id="{40FB1413-5E53-4E83-B51F-D5041254935F}" type="datetimeFigureOut">
              <a:rPr lang="sv-SE" smtClean="0"/>
              <a:t>2012-04-25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785A667-CF09-4C9B-8798-3C057089366A}" type="slidenum">
              <a:rPr lang="sv-SE" smtClean="0"/>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Date Placeholder 2"/>
          <p:cNvSpPr>
            <a:spLocks noGrp="1"/>
          </p:cNvSpPr>
          <p:nvPr>
            <p:ph type="dt" sz="half" idx="10"/>
          </p:nvPr>
        </p:nvSpPr>
        <p:spPr/>
        <p:txBody>
          <a:bodyPr/>
          <a:lstStyle/>
          <a:p>
            <a:fld id="{40FB1413-5E53-4E83-B51F-D5041254935F}" type="datetimeFigureOut">
              <a:rPr lang="sv-SE" smtClean="0"/>
              <a:t>2012-04-25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785A667-CF09-4C9B-8798-3C057089366A}" type="slidenum">
              <a:rPr lang="sv-SE" smtClean="0"/>
              <a:t>‹#›</a:t>
            </a:fld>
            <a:endParaRPr lang="sv-SE"/>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FB1413-5E53-4E83-B51F-D5041254935F}" type="datetimeFigureOut">
              <a:rPr lang="sv-SE" smtClean="0"/>
              <a:t>2012-04-25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785A667-CF09-4C9B-8798-3C057089366A}"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sv-SE" smtClean="0"/>
              <a:t>Klicka här för att ändra format</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40FB1413-5E53-4E83-B51F-D5041254935F}" type="datetimeFigureOut">
              <a:rPr lang="sv-SE" smtClean="0"/>
              <a:t>2012-04-25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785A667-CF09-4C9B-8798-3C057089366A}" type="slidenum">
              <a:rPr lang="sv-SE" smtClean="0"/>
              <a:t>‹#›</a:t>
            </a:fld>
            <a:endParaRPr lang="sv-SE"/>
          </a:p>
        </p:txBody>
      </p:sp>
      <p:sp>
        <p:nvSpPr>
          <p:cNvPr id="9" name="Content Placeholder 8"/>
          <p:cNvSpPr>
            <a:spLocks noGrp="1"/>
          </p:cNvSpPr>
          <p:nvPr>
            <p:ph sz="quarter" idx="13"/>
          </p:nvPr>
        </p:nvSpPr>
        <p:spPr>
          <a:xfrm>
            <a:off x="1371600" y="1676400"/>
            <a:ext cx="3276600" cy="3505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sv-SE" smtClean="0"/>
              <a:t>Klicka här för att ändra format</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40FB1413-5E53-4E83-B51F-D5041254935F}" type="datetimeFigureOut">
              <a:rPr lang="sv-SE" smtClean="0"/>
              <a:t>2012-04-25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785A667-CF09-4C9B-8798-3C057089366A}" type="slidenum">
              <a:rPr lang="sv-SE" smtClean="0"/>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40FB1413-5E53-4E83-B51F-D5041254935F}" type="datetimeFigureOut">
              <a:rPr lang="sv-SE" smtClean="0"/>
              <a:t>2012-04-25</a:t>
            </a:fld>
            <a:endParaRPr lang="sv-SE"/>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sv-SE"/>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785A667-CF09-4C9B-8798-3C057089366A}" type="slidenum">
              <a:rPr lang="sv-SE" smtClean="0"/>
              <a:t>‹#›</a:t>
            </a:fld>
            <a:endParaRPr lang="sv-SE"/>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331640" y="1844824"/>
            <a:ext cx="6400800" cy="1295400"/>
          </a:xfrm>
        </p:spPr>
        <p:txBody>
          <a:bodyPr>
            <a:noAutofit/>
          </a:bodyPr>
          <a:lstStyle/>
          <a:p>
            <a:pPr algn="r"/>
            <a:r>
              <a:rPr lang="ug-CN" sz="4000" dirty="0" smtClean="0">
                <a:latin typeface="Almas36" pitchFamily="2" charset="-78"/>
                <a:cs typeface="Almas36" pitchFamily="2" charset="-78"/>
              </a:rPr>
              <a:t>شىۋېتسىيەدە ساقلىنىۋاتقان ئۇيغۇرلارغا دائىر ماتىرىياللار ۋە ئۇلارنىڭ بۈگۈنكى ئەھۋالى</a:t>
            </a:r>
            <a:endParaRPr lang="sv-SE" sz="4000" dirty="0">
              <a:latin typeface="Almas36" pitchFamily="2" charset="-78"/>
              <a:cs typeface="Almas36" pitchFamily="2" charset="-78"/>
            </a:endParaRPr>
          </a:p>
        </p:txBody>
      </p:sp>
      <p:sp>
        <p:nvSpPr>
          <p:cNvPr id="3" name="Underrubrik 2"/>
          <p:cNvSpPr>
            <a:spLocks noGrp="1"/>
          </p:cNvSpPr>
          <p:nvPr>
            <p:ph type="subTitle" idx="1"/>
          </p:nvPr>
        </p:nvSpPr>
        <p:spPr/>
        <p:txBody>
          <a:bodyPr>
            <a:noAutofit/>
          </a:bodyPr>
          <a:lstStyle/>
          <a:p>
            <a:r>
              <a:rPr lang="ug-CN" sz="3600" b="1" i="0" dirty="0" smtClean="0">
                <a:latin typeface="UKIJ Ekran" pitchFamily="34" charset="-128"/>
                <a:ea typeface="UKIJ Ekran" pitchFamily="34" charset="-128"/>
                <a:cs typeface="UKIJ Ekran" pitchFamily="34" charset="-128"/>
              </a:rPr>
              <a:t>ئابدۇشۇكۇر مۇھەممەت</a:t>
            </a:r>
            <a:endParaRPr lang="sv-SE" sz="3600" b="1" i="0" dirty="0">
              <a:latin typeface="UKIJ Ekran" pitchFamily="34" charset="-128"/>
              <a:ea typeface="UKIJ Ekran" pitchFamily="34" charset="-128"/>
              <a:cs typeface="UKIJ Ekran" pitchFamily="34" charset="-128"/>
            </a:endParaRPr>
          </a:p>
        </p:txBody>
      </p:sp>
    </p:spTree>
    <p:extLst>
      <p:ext uri="{BB962C8B-B14F-4D97-AF65-F5344CB8AC3E}">
        <p14:creationId xmlns:p14="http://schemas.microsoft.com/office/powerpoint/2010/main" val="42661595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85000" lnSpcReduction="10000"/>
          </a:bodyPr>
          <a:lstStyle/>
          <a:p>
            <a:pPr indent="0" algn="r">
              <a:buNone/>
            </a:pPr>
            <a:r>
              <a:rPr lang="ug-CN" sz="2800" dirty="0" smtClean="0">
                <a:latin typeface="UKIJ Ekran" pitchFamily="34" charset="-128"/>
                <a:ea typeface="UKIJ Ekran" pitchFamily="34" charset="-128"/>
                <a:cs typeface="UKIJ Ekran" pitchFamily="34" charset="-128"/>
              </a:rPr>
              <a:t>ستوكھولۇم ئونۋېرسىتىتى شەرق تىللىرى بىناسىنىڭ ئاستىنقى قەۋىتىدە ئىككى مىڭ پارچىدىن ئارتۇق ئۇيغۇرچە مارىتىياللار ساقلانغان بولۇپ، بۇلارنى  تۈركولاوگ گۇننار ياررىڭ  شەرق تىللىرى  ئىنستىتوتىنىڭ ئوتتۇرا ئاسىيا تەتقىقات  مەركىزىگە تەقدىم قىلغان. </a:t>
            </a:r>
            <a:endParaRPr lang="sv-SE" sz="2800" dirty="0">
              <a:latin typeface="UKIJ Ekran" pitchFamily="34" charset="-128"/>
              <a:ea typeface="UKIJ Ekran" pitchFamily="34" charset="-128"/>
              <a:cs typeface="UKIJ Ekran" pitchFamily="34" charset="-128"/>
            </a:endParaRPr>
          </a:p>
        </p:txBody>
      </p:sp>
    </p:spTree>
    <p:extLst>
      <p:ext uri="{BB962C8B-B14F-4D97-AF65-F5344CB8AC3E}">
        <p14:creationId xmlns:p14="http://schemas.microsoft.com/office/powerpoint/2010/main" val="577851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r"/>
            <a:r>
              <a:rPr lang="ug-CN" sz="2800" dirty="0" smtClean="0">
                <a:latin typeface="UKIJ Ekran" pitchFamily="34" charset="-128"/>
                <a:ea typeface="UKIJ Ekran" pitchFamily="34" charset="-128"/>
                <a:cs typeface="UKIJ Ekran" pitchFamily="34" charset="-128"/>
              </a:rPr>
              <a:t>3-شىۋېتسىيە ھۆكۈمەت ئارخىپخانىسى</a:t>
            </a:r>
            <a:endParaRPr lang="sv-SE" sz="2800" dirty="0">
              <a:latin typeface="UKIJ Ekran" pitchFamily="34" charset="-128"/>
              <a:ea typeface="UKIJ Ekran" pitchFamily="34" charset="-128"/>
              <a:cs typeface="UKIJ Ekran" pitchFamily="34" charset="-128"/>
            </a:endParaRPr>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2132856"/>
            <a:ext cx="7200800"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095223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85000" lnSpcReduction="10000"/>
          </a:bodyPr>
          <a:lstStyle/>
          <a:p>
            <a:pPr indent="0" algn="r">
              <a:buNone/>
            </a:pPr>
            <a:r>
              <a:rPr lang="ug-CN" sz="2800" dirty="0" smtClean="0">
                <a:latin typeface="UKIJ Ekran" pitchFamily="34" charset="-128"/>
                <a:ea typeface="UKIJ Ekran" pitchFamily="34" charset="-128"/>
                <a:cs typeface="UKIJ Ekran" pitchFamily="34" charset="-128"/>
              </a:rPr>
              <a:t>ئارخىپخانىنىڭ ماتىرىياللار تىزىملىكىگە شەرقىي تۈركىستان نامىدا بىر تۈر ئېچىلغان بولۇپ، ئۇنىڭدا ئۇيغۇرلارغا دائىر 159 قاپ ماتىرىيالنىڭ تىزىملىكى بېرىلگەن. بۇ يەردە ئۇيغۇرلارغا مۇناسىۋەتلىك تارىخى رەسىملەر، ھەرخىل يازما ماتىرىياللار، سىن ۋە ئۈن لېنتىلىرى ساقلانماقتا.</a:t>
            </a:r>
            <a:endParaRPr lang="sv-SE" sz="2800" dirty="0">
              <a:latin typeface="UKIJ Ekran" pitchFamily="34" charset="-128"/>
              <a:ea typeface="UKIJ Ekran" pitchFamily="34" charset="-128"/>
              <a:cs typeface="UKIJ Ekran" pitchFamily="34" charset="-128"/>
            </a:endParaRPr>
          </a:p>
        </p:txBody>
      </p:sp>
    </p:spTree>
    <p:extLst>
      <p:ext uri="{BB962C8B-B14F-4D97-AF65-F5344CB8AC3E}">
        <p14:creationId xmlns:p14="http://schemas.microsoft.com/office/powerpoint/2010/main" val="12371749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92500" lnSpcReduction="10000"/>
          </a:bodyPr>
          <a:lstStyle/>
          <a:p>
            <a:pPr indent="0" algn="r">
              <a:buNone/>
            </a:pPr>
            <a:r>
              <a:rPr lang="ug-CN" sz="2800" dirty="0" smtClean="0">
                <a:latin typeface="UKIJ Ekran" pitchFamily="34" charset="-128"/>
                <a:ea typeface="UKIJ Ekran" pitchFamily="34" charset="-128"/>
                <a:cs typeface="UKIJ Ekran" pitchFamily="34" charset="-128"/>
              </a:rPr>
              <a:t>بۇ يەردە ساقلىنىۋاتقان ئۇيغۇرلارغا مۇناسىۋەتلىك سىن لېنتىلىرى ئەنگىلىيەلىك تەتقىقاتچى جامىس ئەپەندىنىڭ تەييارلىشى بىلەن تور يۈزىدە كۆرەرمەنلەر بىلەن يۈز كۆرۈشتى. بۇنىڭغا مۇناسىۋەتلىك تور ئادىرىسى تۆۋەندىكىچە.</a:t>
            </a:r>
          </a:p>
          <a:p>
            <a:pPr indent="0" algn="r">
              <a:buNone/>
            </a:pPr>
            <a:endParaRPr lang="sv-SE" sz="2800" dirty="0">
              <a:latin typeface="UKIJ Ekran" pitchFamily="34" charset="-128"/>
              <a:ea typeface="UKIJ Ekran" pitchFamily="34" charset="-128"/>
              <a:cs typeface="UKIJ Ekran" pitchFamily="34" charset="-128"/>
            </a:endParaRPr>
          </a:p>
        </p:txBody>
      </p:sp>
    </p:spTree>
    <p:extLst>
      <p:ext uri="{BB962C8B-B14F-4D97-AF65-F5344CB8AC3E}">
        <p14:creationId xmlns:p14="http://schemas.microsoft.com/office/powerpoint/2010/main" val="15417228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a:bodyPr>
          <a:lstStyle/>
          <a:p>
            <a:r>
              <a:rPr lang="sv-SE" sz="3600" dirty="0"/>
              <a:t>http://archive.org/details/xinjiang-video-project</a:t>
            </a:r>
          </a:p>
        </p:txBody>
      </p:sp>
    </p:spTree>
    <p:extLst>
      <p:ext uri="{BB962C8B-B14F-4D97-AF65-F5344CB8AC3E}">
        <p14:creationId xmlns:p14="http://schemas.microsoft.com/office/powerpoint/2010/main" val="5031208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r"/>
            <a:r>
              <a:rPr lang="ug-CN" sz="2800" dirty="0" smtClean="0">
                <a:latin typeface="UKIJ Ekran" pitchFamily="34" charset="-128"/>
                <a:ea typeface="UKIJ Ekran" pitchFamily="34" charset="-128"/>
                <a:cs typeface="UKIJ Ekran" pitchFamily="34" charset="-128"/>
              </a:rPr>
              <a:t>4-ئېتنوگراپىيە مۇزىيى</a:t>
            </a:r>
            <a:endParaRPr lang="sv-SE" sz="2800" dirty="0">
              <a:latin typeface="UKIJ Ekran" pitchFamily="34" charset="-128"/>
              <a:ea typeface="UKIJ Ekran" pitchFamily="34" charset="-128"/>
              <a:cs typeface="UKIJ Ekran" pitchFamily="34" charset="-128"/>
            </a:endParaRPr>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2204864"/>
            <a:ext cx="7128792"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171051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77500" lnSpcReduction="20000"/>
          </a:bodyPr>
          <a:lstStyle/>
          <a:p>
            <a:pPr algn="r"/>
            <a:r>
              <a:rPr lang="ug-CN" sz="2800" dirty="0" smtClean="0">
                <a:latin typeface="UKIJ Ekran" pitchFamily="34" charset="-128"/>
                <a:ea typeface="UKIJ Ekran" pitchFamily="34" charset="-128"/>
                <a:cs typeface="UKIJ Ekran" pitchFamily="34" charset="-128"/>
              </a:rPr>
              <a:t>مۇزىيغا تارىم ئويمانلىقىدىن، تەكلىماكان، قۇملۇقلىرىدىن، قەشقەر،خوتەن، چەرچەن ۋە چاقىلىق بوستانلىقلىرىدىن ئەكەلگەن ئاسارە-ئەتىقە بايلىقلىرىدىن ئۆرنەكلەر قۇيۇلغان بولۇپ، بۇ يەردە ئۇيغۇرلارنىڭ ئەجداتلىرى ياسىغان  ساپال قاچىلارنى، توغراقتىن ياسالغان ياغاچ ئويمىلارنى ۋە قەدىمىي رەخ پارچىلىرىنى ئۇچراتقىلى بولۇدۇ. </a:t>
            </a:r>
            <a:endParaRPr lang="sv-SE" sz="2800" dirty="0">
              <a:latin typeface="UKIJ Ekran" pitchFamily="34" charset="-128"/>
              <a:ea typeface="UKIJ Ekran" pitchFamily="34" charset="-128"/>
              <a:cs typeface="UKIJ Ekran" pitchFamily="34" charset="-128"/>
            </a:endParaRPr>
          </a:p>
        </p:txBody>
      </p:sp>
    </p:spTree>
    <p:extLst>
      <p:ext uri="{BB962C8B-B14F-4D97-AF65-F5344CB8AC3E}">
        <p14:creationId xmlns:p14="http://schemas.microsoft.com/office/powerpoint/2010/main" val="21149987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71600" y="980728"/>
            <a:ext cx="6400800" cy="1000472"/>
          </a:xfrm>
        </p:spPr>
        <p:txBody>
          <a:bodyPr>
            <a:normAutofit fontScale="90000"/>
          </a:bodyPr>
          <a:lstStyle/>
          <a:p>
            <a:pPr algn="r"/>
            <a:r>
              <a:rPr lang="ug-CN" sz="2800" dirty="0" smtClean="0">
                <a:latin typeface="UKIJ Ekran" pitchFamily="34" charset="-128"/>
                <a:ea typeface="UKIJ Ekran" pitchFamily="34" charset="-128"/>
                <a:cs typeface="UKIJ Ekran" pitchFamily="34" charset="-128"/>
              </a:rPr>
              <a:t>4</a:t>
            </a:r>
            <a:r>
              <a:rPr lang="ug-CN" sz="3100" dirty="0" smtClean="0">
                <a:latin typeface="UKIJ Ekran" pitchFamily="34" charset="-128"/>
                <a:ea typeface="UKIJ Ekran" pitchFamily="34" charset="-128"/>
                <a:cs typeface="UKIJ Ekran" pitchFamily="34" charset="-128"/>
              </a:rPr>
              <a:t>-شىۋېتسىيە مىسسىيونۇرلار ئارخىپخانىسى</a:t>
            </a:r>
            <a:endParaRPr lang="sv-SE" sz="3100" dirty="0">
              <a:latin typeface="UKIJ Ekran" pitchFamily="34" charset="-128"/>
              <a:ea typeface="UKIJ Ekran" pitchFamily="34" charset="-128"/>
              <a:cs typeface="UKIJ Ekran" pitchFamily="34" charset="-128"/>
            </a:endParaRPr>
          </a:p>
        </p:txBody>
      </p:sp>
      <p:sp>
        <p:nvSpPr>
          <p:cNvPr id="3" name="Platshållare för innehåll 2"/>
          <p:cNvSpPr>
            <a:spLocks noGrp="1"/>
          </p:cNvSpPr>
          <p:nvPr>
            <p:ph idx="1"/>
          </p:nvPr>
        </p:nvSpPr>
        <p:spPr/>
        <p:txBody>
          <a:bodyPr>
            <a:normAutofit/>
          </a:bodyPr>
          <a:lstStyle/>
          <a:p>
            <a:pPr indent="0" algn="r">
              <a:buNone/>
            </a:pPr>
            <a:r>
              <a:rPr lang="ug-CN" sz="2800" dirty="0" smtClean="0">
                <a:latin typeface="UKIJ Ekran" pitchFamily="34" charset="-128"/>
                <a:ea typeface="UKIJ Ekran" pitchFamily="34" charset="-128"/>
                <a:cs typeface="UKIJ Ekran" pitchFamily="34" charset="-128"/>
              </a:rPr>
              <a:t> </a:t>
            </a:r>
            <a:endParaRPr lang="sv-SE" sz="2800" dirty="0">
              <a:latin typeface="UKIJ Ekran" pitchFamily="34" charset="-128"/>
              <a:ea typeface="UKIJ Ekran" pitchFamily="34" charset="-128"/>
              <a:cs typeface="UKIJ Ekran" pitchFamily="34" charset="-128"/>
            </a:endParaRP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2132856"/>
            <a:ext cx="7272808"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836283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normAutofit fontScale="70000" lnSpcReduction="20000"/>
          </a:bodyPr>
          <a:lstStyle/>
          <a:p>
            <a:pPr indent="0" algn="r">
              <a:buNone/>
            </a:pPr>
            <a:r>
              <a:rPr lang="ug-CN" sz="2800" dirty="0" smtClean="0">
                <a:latin typeface="UKIJ Ekran" pitchFamily="34" charset="-128"/>
                <a:ea typeface="UKIJ Ekran" pitchFamily="34" charset="-128"/>
                <a:cs typeface="UKIJ Ekran" pitchFamily="34" charset="-128"/>
              </a:rPr>
              <a:t>بۇ ئارخىپخانىدا ئۇيغۇر تىلىدا يېزىلغان بىر قىسىم قول يازمىلار،قەشقەر باسما بۇيۇملىرى،ئۇيغۇرلارغا مۇناسىۋەتلىك زور تۈركۈمدىكى رەسىملەر ۋە سىن لېنتىلىرى ساقلانماقتا. ياقۇپبەگنىڭ نەسەپنامە پۈتۈگىمۇ مۇشۇ يەردە ساقلانغان بولۇپ، 2007-يىلى لۇند ئونۋېرسىتىتى كۈتۈپخانىسىغا تەقدىم قىلىۋىتىلدى.بۇنىڭغا مۇناسىۋەتلىك تەپسىلىي ئۇچۇرلارنى “مارجانبۇلاق بلوگىدىن تاپالايسىز.</a:t>
            </a:r>
            <a:endParaRPr lang="sv-SE" sz="2800" dirty="0">
              <a:latin typeface="UKIJ Ekran" pitchFamily="34" charset="-128"/>
              <a:ea typeface="UKIJ Ekran" pitchFamily="34" charset="-128"/>
              <a:cs typeface="UKIJ Ekran" pitchFamily="34" charset="-128"/>
            </a:endParaRPr>
          </a:p>
        </p:txBody>
      </p:sp>
    </p:spTree>
    <p:extLst>
      <p:ext uri="{BB962C8B-B14F-4D97-AF65-F5344CB8AC3E}">
        <p14:creationId xmlns:p14="http://schemas.microsoft.com/office/powerpoint/2010/main" val="343337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92500"/>
          </a:bodyPr>
          <a:lstStyle/>
          <a:p>
            <a:pPr indent="0" algn="r">
              <a:buNone/>
            </a:pPr>
            <a:r>
              <a:rPr lang="ug-CN" sz="2800" dirty="0" smtClean="0">
                <a:latin typeface="UKIJ Ekran" pitchFamily="34" charset="-128"/>
                <a:ea typeface="UKIJ Ekran" pitchFamily="34" charset="-128"/>
                <a:cs typeface="UKIJ Ekran" pitchFamily="34" charset="-128"/>
              </a:rPr>
              <a:t>ئۇيغۇر ئاپتونوم رايونلۇق ئىجتىمائى پەنەلەر ئاكادىمىيىسىنىڭ پىلانلىشى بىلەن بۇ ئارخىپىانىدىكى ماتىرىياللار بۇ يىل 10-ئانىڭ 5-كۈنىدىن باشلاپ ئۈرۈمچىدە كۆرگەزمىگە قۇيۇلماقچى.</a:t>
            </a:r>
            <a:endParaRPr lang="sv-SE" sz="2800" dirty="0">
              <a:latin typeface="UKIJ Ekran" pitchFamily="34" charset="-128"/>
              <a:ea typeface="UKIJ Ekran" pitchFamily="34" charset="-128"/>
              <a:cs typeface="UKIJ Ekran" pitchFamily="34" charset="-128"/>
            </a:endParaRPr>
          </a:p>
        </p:txBody>
      </p:sp>
    </p:spTree>
    <p:extLst>
      <p:ext uri="{BB962C8B-B14F-4D97-AF65-F5344CB8AC3E}">
        <p14:creationId xmlns:p14="http://schemas.microsoft.com/office/powerpoint/2010/main" val="343678290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71600" y="908720"/>
            <a:ext cx="6400800" cy="1072480"/>
          </a:xfrm>
        </p:spPr>
        <p:txBody>
          <a:bodyPr>
            <a:normAutofit fontScale="90000"/>
          </a:bodyPr>
          <a:lstStyle/>
          <a:p>
            <a:r>
              <a:rPr lang="ug-CN" dirty="0" smtClean="0">
                <a:latin typeface="UKIJ Ekran" pitchFamily="34" charset="-128"/>
                <a:ea typeface="UKIJ Ekran" pitchFamily="34" charset="-128"/>
                <a:cs typeface="UKIJ Ekran" pitchFamily="34" charset="-128"/>
              </a:rPr>
              <a:t> </a:t>
            </a:r>
            <a:r>
              <a:rPr lang="ug-CN" dirty="0" smtClean="0">
                <a:latin typeface="UKIJ Ekran" pitchFamily="34" charset="-128"/>
                <a:ea typeface="UKIJ Ekran" pitchFamily="34" charset="-128"/>
                <a:cs typeface="UKIJ Ekran" pitchFamily="34" charset="-128"/>
              </a:rPr>
              <a:t>1-لۈند </a:t>
            </a:r>
            <a:r>
              <a:rPr lang="ug-CN" dirty="0" smtClean="0">
                <a:latin typeface="UKIJ Ekran" pitchFamily="34" charset="-128"/>
                <a:ea typeface="UKIJ Ekran" pitchFamily="34" charset="-128"/>
                <a:cs typeface="UKIJ Ekran" pitchFamily="34" charset="-128"/>
              </a:rPr>
              <a:t>ئونۋېرسىتىتى كۈتۈپخانىسى</a:t>
            </a:r>
            <a:endParaRPr lang="sv-SE" dirty="0">
              <a:latin typeface="UKIJ Ekran" pitchFamily="34" charset="-128"/>
              <a:ea typeface="UKIJ Ekran" pitchFamily="34" charset="-128"/>
              <a:cs typeface="UKIJ Ekran" pitchFamily="34" charset="-128"/>
            </a:endParaRPr>
          </a:p>
        </p:txBody>
      </p:sp>
      <p:sp>
        <p:nvSpPr>
          <p:cNvPr id="3" name="Platshållare för innehåll 2"/>
          <p:cNvSpPr>
            <a:spLocks noGrp="1"/>
          </p:cNvSpPr>
          <p:nvPr>
            <p:ph idx="1"/>
          </p:nvPr>
        </p:nvSpPr>
        <p:spPr/>
        <p:txBody>
          <a:bodyPr/>
          <a:lstStyle/>
          <a:p>
            <a:endParaRPr lang="sv-SE" dirty="0" smtClean="0"/>
          </a:p>
          <a:p>
            <a:endParaRPr lang="sv-SE" dirty="0"/>
          </a:p>
          <a:p>
            <a:endParaRPr lang="sv-SE" dirty="0" smtClean="0"/>
          </a:p>
          <a:p>
            <a:endParaRPr lang="sv-SE" dirty="0"/>
          </a:p>
          <a:p>
            <a:endParaRPr lang="sv-SE" dirty="0" smtClean="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916832"/>
            <a:ext cx="7056784"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952934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r"/>
            <a:r>
              <a:rPr lang="ug-CN" sz="2800" dirty="0" smtClean="0">
                <a:latin typeface="UKIJ Ekran" pitchFamily="34" charset="-128"/>
                <a:ea typeface="UKIJ Ekran" pitchFamily="34" charset="-128"/>
                <a:cs typeface="UKIJ Ekran" pitchFamily="34" charset="-128"/>
              </a:rPr>
              <a:t>6-شىۋېتسىيە مۇزىكا ئارخىپخانىسى</a:t>
            </a:r>
            <a:endParaRPr lang="sv-SE" sz="2800" dirty="0">
              <a:latin typeface="UKIJ Ekran" pitchFamily="34" charset="-128"/>
              <a:ea typeface="UKIJ Ekran" pitchFamily="34" charset="-128"/>
              <a:cs typeface="UKIJ Ekran" pitchFamily="34" charset="-128"/>
            </a:endParaRPr>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2132856"/>
            <a:ext cx="6984776"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40176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normAutofit fontScale="92500"/>
          </a:bodyPr>
          <a:lstStyle/>
          <a:p>
            <a:pPr indent="0" algn="r">
              <a:buNone/>
            </a:pPr>
            <a:r>
              <a:rPr lang="ug-CN" sz="2800" dirty="0" smtClean="0">
                <a:latin typeface="UKIJ Ekran" pitchFamily="34" charset="-128"/>
                <a:ea typeface="UKIJ Ekran" pitchFamily="34" charset="-128"/>
                <a:cs typeface="UKIJ Ekran" pitchFamily="34" charset="-128"/>
              </a:rPr>
              <a:t>بۇ ئارخىپخانىغا ئۇيغۇر سەنئەتكارى كۆرەش كۈسەننىڭ يىغىپ، ساقلىغان ماتىرىياللىرى،قول يازمىلىرى، شەخسىي شەت-چەكلىرى، مۇزىكا ئەسەرلىرى،سەنئەت بۇيۇملىرى ۋە مۇزىكا ئەسۋاپلىرى قۇيۇلغان.</a:t>
            </a:r>
            <a:endParaRPr lang="sv-SE" sz="2800" dirty="0">
              <a:latin typeface="UKIJ Ekran" pitchFamily="34" charset="-128"/>
              <a:ea typeface="UKIJ Ekran" pitchFamily="34" charset="-128"/>
              <a:cs typeface="UKIJ Ekran" pitchFamily="34" charset="-128"/>
            </a:endParaRPr>
          </a:p>
        </p:txBody>
      </p:sp>
    </p:spTree>
    <p:extLst>
      <p:ext uri="{BB962C8B-B14F-4D97-AF65-F5344CB8AC3E}">
        <p14:creationId xmlns:p14="http://schemas.microsoft.com/office/powerpoint/2010/main" val="29283375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r"/>
            <a:r>
              <a:rPr lang="ug-CN" sz="2800" dirty="0" smtClean="0">
                <a:latin typeface="UKIJ Ekran" pitchFamily="34" charset="-128"/>
                <a:ea typeface="UKIJ Ekran" pitchFamily="34" charset="-128"/>
                <a:cs typeface="UKIJ Ekran" pitchFamily="34" charset="-128"/>
              </a:rPr>
              <a:t>  ئەركەك سۇ</a:t>
            </a:r>
            <a:endParaRPr lang="sv-SE" sz="2800" dirty="0">
              <a:latin typeface="UKIJ Ekran" pitchFamily="34" charset="-128"/>
              <a:ea typeface="UKIJ Ekran" pitchFamily="34" charset="-128"/>
              <a:cs typeface="UKIJ Ekran" pitchFamily="34" charset="-128"/>
            </a:endParaRPr>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2204864"/>
            <a:ext cx="7056784"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62399907"/>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92500"/>
          </a:bodyPr>
          <a:lstStyle/>
          <a:p>
            <a:pPr indent="0" algn="r">
              <a:buNone/>
            </a:pPr>
            <a:r>
              <a:rPr lang="ug-CN" sz="2800" dirty="0" smtClean="0">
                <a:latin typeface="UKIJ Ekran" pitchFamily="34" charset="-128"/>
                <a:ea typeface="UKIJ Ekran" pitchFamily="34" charset="-128"/>
                <a:cs typeface="UKIJ Ekran" pitchFamily="34" charset="-128"/>
              </a:rPr>
              <a:t>كۈرەش كۆسەننىڭ “ئەركەك سۇ” نامىدىكى بۇ ناخشا لېنتىسى شىۋېتسىيەدىكى خەلق ناخشىلىرىنى باھالاشتا 2011-يىللىق “ئەڭ نادىر ئون خەلق ناخشىلىرى” لېتنتىسىنىڭ ئىككىنچىسى بولۇپ باھالاندى. </a:t>
            </a:r>
            <a:endParaRPr lang="sv-SE" sz="2800" dirty="0">
              <a:latin typeface="UKIJ Ekran" pitchFamily="34" charset="-128"/>
              <a:ea typeface="UKIJ Ekran" pitchFamily="34" charset="-128"/>
              <a:cs typeface="UKIJ Ekran" pitchFamily="34" charset="-128"/>
            </a:endParaRPr>
          </a:p>
        </p:txBody>
      </p:sp>
    </p:spTree>
    <p:extLst>
      <p:ext uri="{BB962C8B-B14F-4D97-AF65-F5344CB8AC3E}">
        <p14:creationId xmlns:p14="http://schemas.microsoft.com/office/powerpoint/2010/main" val="422511100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92500" lnSpcReduction="20000"/>
          </a:bodyPr>
          <a:lstStyle/>
          <a:p>
            <a:pPr indent="0" algn="r">
              <a:buNone/>
            </a:pPr>
            <a:r>
              <a:rPr lang="ug-CN" sz="2800" dirty="0">
                <a:latin typeface="UKIJ Ekran" pitchFamily="34" charset="-128"/>
                <a:ea typeface="UKIJ Ekran" pitchFamily="34" charset="-128"/>
                <a:cs typeface="UKIJ Ekran" pitchFamily="34" charset="-128"/>
              </a:rPr>
              <a:t> </a:t>
            </a:r>
            <a:r>
              <a:rPr lang="ug-CN" sz="2800" dirty="0" smtClean="0">
                <a:latin typeface="UKIJ Ekran" pitchFamily="34" charset="-128"/>
                <a:ea typeface="UKIJ Ekran" pitchFamily="34" charset="-128"/>
                <a:cs typeface="UKIJ Ekran" pitchFamily="34" charset="-128"/>
              </a:rPr>
              <a:t>    </a:t>
            </a:r>
          </a:p>
          <a:p>
            <a:pPr indent="0" algn="r">
              <a:buNone/>
            </a:pPr>
            <a:r>
              <a:rPr lang="ug-CN" sz="2800" dirty="0">
                <a:latin typeface="UKIJ Ekran" pitchFamily="34" charset="-128"/>
                <a:ea typeface="UKIJ Ekran" pitchFamily="34" charset="-128"/>
                <a:cs typeface="UKIJ Ekran" pitchFamily="34" charset="-128"/>
              </a:rPr>
              <a:t> </a:t>
            </a:r>
            <a:r>
              <a:rPr lang="ug-CN" sz="2800" dirty="0" smtClean="0">
                <a:latin typeface="UKIJ Ekran" pitchFamily="34" charset="-128"/>
                <a:ea typeface="UKIJ Ekran" pitchFamily="34" charset="-128"/>
                <a:cs typeface="UKIJ Ekran" pitchFamily="34" charset="-128"/>
              </a:rPr>
              <a:t>                      </a:t>
            </a:r>
            <a:r>
              <a:rPr lang="ug-CN" sz="2800" dirty="0" smtClean="0">
                <a:latin typeface="UKIJ Ekran" pitchFamily="34" charset="-128"/>
                <a:ea typeface="UKIJ Ekran" pitchFamily="34" charset="-128"/>
                <a:cs typeface="UKIJ Ekran" pitchFamily="34" charset="-128"/>
              </a:rPr>
              <a:t>    تۈگىدى</a:t>
            </a:r>
          </a:p>
          <a:p>
            <a:pPr indent="0" algn="r">
              <a:buNone/>
            </a:pPr>
            <a:endParaRPr lang="ug-CN" sz="2800" dirty="0" smtClean="0">
              <a:latin typeface="UKIJ Ekran" pitchFamily="34" charset="-128"/>
              <a:ea typeface="UKIJ Ekran" pitchFamily="34" charset="-128"/>
              <a:cs typeface="UKIJ Ekran" pitchFamily="34" charset="-128"/>
            </a:endParaRPr>
          </a:p>
          <a:p>
            <a:pPr indent="0" algn="r">
              <a:buNone/>
            </a:pPr>
            <a:r>
              <a:rPr lang="ug-CN" sz="2800" dirty="0">
                <a:latin typeface="UKIJ Ekran" pitchFamily="34" charset="-128"/>
                <a:ea typeface="UKIJ Ekran" pitchFamily="34" charset="-128"/>
                <a:cs typeface="UKIJ Ekran" pitchFamily="34" charset="-128"/>
              </a:rPr>
              <a:t> </a:t>
            </a:r>
            <a:r>
              <a:rPr lang="ug-CN" sz="2800" dirty="0" smtClean="0">
                <a:latin typeface="UKIJ Ekran" pitchFamily="34" charset="-128"/>
                <a:ea typeface="UKIJ Ekran" pitchFamily="34" charset="-128"/>
                <a:cs typeface="UKIJ Ekran" pitchFamily="34" charset="-128"/>
              </a:rPr>
              <a:t>          2012-يىلى 4-ئاينىڭ </a:t>
            </a:r>
            <a:r>
              <a:rPr lang="ug-CN" sz="2800" dirty="0" smtClean="0">
                <a:latin typeface="UKIJ Ekran" pitchFamily="34" charset="-128"/>
                <a:ea typeface="UKIJ Ekran" pitchFamily="34" charset="-128"/>
                <a:cs typeface="UKIJ Ekran" pitchFamily="34" charset="-128"/>
              </a:rPr>
              <a:t>25</a:t>
            </a:r>
            <a:r>
              <a:rPr lang="ug-CN" sz="2800" dirty="0" smtClean="0">
                <a:latin typeface="UKIJ Ekran" pitchFamily="34" charset="-128"/>
                <a:ea typeface="UKIJ Ekran" pitchFamily="34" charset="-128"/>
                <a:cs typeface="UKIJ Ekran" pitchFamily="34" charset="-128"/>
              </a:rPr>
              <a:t>-كۈنى</a:t>
            </a:r>
            <a:endParaRPr lang="ug-CN" sz="2800" dirty="0" smtClean="0">
              <a:latin typeface="UKIJ Ekran" pitchFamily="34" charset="-128"/>
              <a:ea typeface="UKIJ Ekran" pitchFamily="34" charset="-128"/>
              <a:cs typeface="UKIJ Ekran" pitchFamily="34" charset="-128"/>
            </a:endParaRPr>
          </a:p>
          <a:p>
            <a:pPr indent="0" algn="r">
              <a:buNone/>
            </a:pPr>
            <a:r>
              <a:rPr lang="ug-CN" sz="2800" dirty="0">
                <a:latin typeface="UKIJ Ekran" pitchFamily="34" charset="-128"/>
                <a:ea typeface="UKIJ Ekran" pitchFamily="34" charset="-128"/>
                <a:cs typeface="UKIJ Ekran" pitchFamily="34" charset="-128"/>
              </a:rPr>
              <a:t> </a:t>
            </a:r>
            <a:r>
              <a:rPr lang="ug-CN" sz="2800" dirty="0" smtClean="0">
                <a:latin typeface="UKIJ Ekran" pitchFamily="34" charset="-128"/>
                <a:ea typeface="UKIJ Ekran" pitchFamily="34" charset="-128"/>
                <a:cs typeface="UKIJ Ekran" pitchFamily="34" charset="-128"/>
              </a:rPr>
              <a:t>                     ستوكھولۇم</a:t>
            </a:r>
            <a:endParaRPr lang="sv-SE" sz="2800" dirty="0">
              <a:latin typeface="UKIJ Ekran" pitchFamily="34" charset="-128"/>
              <a:ea typeface="UKIJ Ekran" pitchFamily="34" charset="-128"/>
              <a:cs typeface="UKIJ Ekran" pitchFamily="34" charset="-128"/>
            </a:endParaRPr>
          </a:p>
        </p:txBody>
      </p:sp>
    </p:spTree>
    <p:extLst>
      <p:ext uri="{BB962C8B-B14F-4D97-AF65-F5344CB8AC3E}">
        <p14:creationId xmlns:p14="http://schemas.microsoft.com/office/powerpoint/2010/main" val="13804696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71600" y="692696"/>
            <a:ext cx="6400800" cy="1288504"/>
          </a:xfrm>
        </p:spPr>
        <p:txBody>
          <a:bodyPr>
            <a:normAutofit fontScale="90000"/>
          </a:bodyPr>
          <a:lstStyle/>
          <a:p>
            <a:r>
              <a:rPr lang="ug-CN" sz="2800" dirty="0" smtClean="0">
                <a:latin typeface="UKIJ Ekran" pitchFamily="34" charset="-128"/>
                <a:ea typeface="UKIJ Ekran" pitchFamily="34" charset="-128"/>
                <a:cs typeface="UKIJ Ekran" pitchFamily="34" charset="-128"/>
              </a:rPr>
              <a:t>لۈند </a:t>
            </a:r>
            <a:r>
              <a:rPr lang="ug-CN" sz="2800" dirty="0" smtClean="0">
                <a:latin typeface="UKIJ Ekran" pitchFamily="34" charset="-128"/>
                <a:ea typeface="UKIJ Ekran" pitchFamily="34" charset="-128"/>
                <a:cs typeface="UKIJ Ekran" pitchFamily="34" charset="-128"/>
              </a:rPr>
              <a:t>ئونۋېرسىتىتىدا ساقلنىۋاتقان ئۇيغۇرلارغا دائىر ماتىرىياللارنىڭ تۈرلىرى</a:t>
            </a:r>
            <a:endParaRPr lang="sv-SE" sz="2800" dirty="0">
              <a:latin typeface="UKIJ Ekran" pitchFamily="34" charset="-128"/>
              <a:ea typeface="UKIJ Ekran" pitchFamily="34" charset="-128"/>
              <a:cs typeface="UKIJ Ekran" pitchFamily="34" charset="-128"/>
            </a:endParaRPr>
          </a:p>
        </p:txBody>
      </p:sp>
      <p:sp>
        <p:nvSpPr>
          <p:cNvPr id="3" name="Platshållare för innehåll 2"/>
          <p:cNvSpPr>
            <a:spLocks noGrp="1"/>
          </p:cNvSpPr>
          <p:nvPr>
            <p:ph idx="1"/>
          </p:nvPr>
        </p:nvSpPr>
        <p:spPr/>
        <p:txBody>
          <a:bodyPr>
            <a:normAutofit fontScale="85000" lnSpcReduction="10000"/>
          </a:bodyPr>
          <a:lstStyle/>
          <a:p>
            <a:pPr algn="r"/>
            <a:r>
              <a:rPr lang="ug-CN" sz="3000" dirty="0" smtClean="0">
                <a:latin typeface="UKIJ Ekran" pitchFamily="34" charset="-128"/>
                <a:ea typeface="UKIJ Ekran" pitchFamily="34" charset="-128"/>
                <a:cs typeface="UKIJ Ekran" pitchFamily="34" charset="-128"/>
              </a:rPr>
              <a:t>لۈند </a:t>
            </a:r>
            <a:r>
              <a:rPr lang="ug-CN" sz="3000" dirty="0" smtClean="0">
                <a:latin typeface="UKIJ Ekran" pitchFamily="34" charset="-128"/>
                <a:ea typeface="UKIJ Ekran" pitchFamily="34" charset="-128"/>
                <a:cs typeface="UKIJ Ekran" pitchFamily="34" charset="-128"/>
              </a:rPr>
              <a:t>ئونۋېرسىتىتىنىڭ كۈتۈپخانىسىدا  560پارچە ئۇيغۇرلارغا دائىر قول يازما ماتىرىياللار ساقلانماقتا. بۇلارنى مەزمۇن جەھەتتىن تۆۋەندىكىدەك بىرقانچە چوڭ تۈرلەرگە بۆلۈشكە بولۇدۇ.                </a:t>
            </a:r>
            <a:r>
              <a:rPr lang="ug-CN" sz="2000" dirty="0" smtClean="0">
                <a:latin typeface="UKIJ Ekran" pitchFamily="34" charset="-128"/>
                <a:ea typeface="UKIJ Ekran" pitchFamily="34" charset="-128"/>
                <a:cs typeface="UKIJ Ekran" pitchFamily="34" charset="-128"/>
              </a:rPr>
              <a:t>                                                                        </a:t>
            </a:r>
            <a:endParaRPr lang="sv-SE" sz="2000" dirty="0">
              <a:latin typeface="UKIJ Ekran" pitchFamily="34" charset="-128"/>
              <a:ea typeface="UKIJ Ekran" pitchFamily="34" charset="-128"/>
              <a:cs typeface="UKIJ Ekran" pitchFamily="34" charset="-128"/>
            </a:endParaRPr>
          </a:p>
        </p:txBody>
      </p:sp>
    </p:spTree>
    <p:extLst>
      <p:ext uri="{BB962C8B-B14F-4D97-AF65-F5344CB8AC3E}">
        <p14:creationId xmlns:p14="http://schemas.microsoft.com/office/powerpoint/2010/main" val="1372107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fontScale="92500" lnSpcReduction="20000"/>
          </a:bodyPr>
          <a:lstStyle/>
          <a:p>
            <a:pPr indent="0" algn="r">
              <a:buNone/>
            </a:pPr>
            <a:r>
              <a:rPr lang="ug-CN" sz="2800" dirty="0" smtClean="0">
                <a:latin typeface="UKIJ Ekran" pitchFamily="34" charset="-128"/>
                <a:ea typeface="UKIJ Ekran" pitchFamily="34" charset="-128"/>
                <a:cs typeface="UKIJ Ekran" pitchFamily="34" charset="-128"/>
              </a:rPr>
              <a:t>1-رىسالە تىپىدىكى قول يازمىلار</a:t>
            </a:r>
          </a:p>
          <a:p>
            <a:pPr indent="0" algn="r">
              <a:buNone/>
            </a:pPr>
            <a:r>
              <a:rPr lang="ug-CN" sz="2800" dirty="0" smtClean="0">
                <a:latin typeface="UKIJ Ekran" pitchFamily="34" charset="-128"/>
                <a:ea typeface="UKIJ Ekran" pitchFamily="34" charset="-128"/>
                <a:cs typeface="UKIJ Ekran" pitchFamily="34" charset="-128"/>
              </a:rPr>
              <a:t>2-تەزكىرىلەر</a:t>
            </a:r>
          </a:p>
          <a:p>
            <a:pPr indent="0" algn="r">
              <a:buNone/>
            </a:pPr>
            <a:r>
              <a:rPr lang="ug-CN" sz="2800" dirty="0" smtClean="0">
                <a:latin typeface="UKIJ Ekran" pitchFamily="34" charset="-128"/>
                <a:ea typeface="UKIJ Ekran" pitchFamily="34" charset="-128"/>
                <a:cs typeface="UKIJ Ekran" pitchFamily="34" charset="-128"/>
              </a:rPr>
              <a:t>3-ھېكايەتلەر</a:t>
            </a:r>
          </a:p>
          <a:p>
            <a:pPr indent="0" algn="r">
              <a:buNone/>
            </a:pPr>
            <a:r>
              <a:rPr lang="ug-CN" sz="2800" dirty="0" smtClean="0">
                <a:latin typeface="UKIJ Ekran" pitchFamily="34" charset="-128"/>
                <a:ea typeface="UKIJ Ekran" pitchFamily="34" charset="-128"/>
                <a:cs typeface="UKIJ Ekran" pitchFamily="34" charset="-128"/>
              </a:rPr>
              <a:t>4-دىنىي تۈس ئالغان ھەر خىل پۈتۈك، دۇئا، قىسسە ۋە قوللانمىلار.</a:t>
            </a:r>
          </a:p>
          <a:p>
            <a:pPr indent="0" algn="r">
              <a:buNone/>
            </a:pPr>
            <a:endParaRPr lang="sv-SE" sz="2800" dirty="0">
              <a:latin typeface="UKIJ Ekran" pitchFamily="34" charset="-128"/>
              <a:ea typeface="UKIJ Ekran" pitchFamily="34" charset="-128"/>
              <a:cs typeface="UKIJ Ekran" pitchFamily="34" charset="-128"/>
            </a:endParaRPr>
          </a:p>
        </p:txBody>
      </p:sp>
    </p:spTree>
    <p:extLst>
      <p:ext uri="{BB962C8B-B14F-4D97-AF65-F5344CB8AC3E}">
        <p14:creationId xmlns:p14="http://schemas.microsoft.com/office/powerpoint/2010/main" val="322031852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normAutofit/>
          </a:bodyPr>
          <a:lstStyle/>
          <a:p>
            <a:pPr indent="0" algn="r">
              <a:buNone/>
            </a:pPr>
            <a:r>
              <a:rPr lang="ug-CN" sz="2800" dirty="0" smtClean="0">
                <a:latin typeface="UKIJ Ekran" pitchFamily="34" charset="-128"/>
                <a:ea typeface="UKIJ Ekran" pitchFamily="34" charset="-128"/>
                <a:cs typeface="UKIJ Ekran" pitchFamily="34" charset="-128"/>
              </a:rPr>
              <a:t>5-تارىخى ئەسەرلەر.</a:t>
            </a:r>
          </a:p>
          <a:p>
            <a:pPr indent="0" algn="r">
              <a:buNone/>
            </a:pPr>
            <a:r>
              <a:rPr lang="ug-CN" sz="2800" dirty="0" smtClean="0">
                <a:latin typeface="UKIJ Ekran" pitchFamily="34" charset="-128"/>
                <a:ea typeface="UKIJ Ekran" pitchFamily="34" charset="-128"/>
                <a:cs typeface="UKIJ Ekran" pitchFamily="34" charset="-128"/>
              </a:rPr>
              <a:t>6-شئېر، غەزەللەر.</a:t>
            </a:r>
          </a:p>
          <a:p>
            <a:pPr indent="0" algn="r">
              <a:buNone/>
            </a:pPr>
            <a:r>
              <a:rPr lang="ug-CN" sz="2800" dirty="0" smtClean="0">
                <a:latin typeface="UKIJ Ekran" pitchFamily="34" charset="-128"/>
                <a:ea typeface="UKIJ Ekran" pitchFamily="34" charset="-128"/>
                <a:cs typeface="UKIJ Ekran" pitchFamily="34" charset="-128"/>
              </a:rPr>
              <a:t>7-ئەدەبىي ئەسەرلەر.</a:t>
            </a:r>
          </a:p>
          <a:p>
            <a:pPr indent="0" algn="r">
              <a:buNone/>
            </a:pPr>
            <a:r>
              <a:rPr lang="ug-CN" sz="2800" dirty="0" smtClean="0">
                <a:latin typeface="UKIJ Ekran" pitchFamily="34" charset="-128"/>
                <a:ea typeface="UKIJ Ekran" pitchFamily="34" charset="-128"/>
                <a:cs typeface="UKIJ Ekran" pitchFamily="34" charset="-128"/>
              </a:rPr>
              <a:t>8-باشقا ھەر خىل تىمىدىكى ئەسەرلەر.</a:t>
            </a:r>
            <a:endParaRPr lang="sv-SE" sz="2800" dirty="0">
              <a:latin typeface="UKIJ Ekran" pitchFamily="34" charset="-128"/>
              <a:ea typeface="UKIJ Ekran" pitchFamily="34" charset="-128"/>
              <a:cs typeface="UKIJ Ekran" pitchFamily="34" charset="-128"/>
            </a:endParaRPr>
          </a:p>
        </p:txBody>
      </p:sp>
    </p:spTree>
    <p:extLst>
      <p:ext uri="{BB962C8B-B14F-4D97-AF65-F5344CB8AC3E}">
        <p14:creationId xmlns:p14="http://schemas.microsoft.com/office/powerpoint/2010/main" val="3868172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ug-CN" sz="2800" dirty="0" smtClean="0">
                <a:latin typeface="UKIJ Ekran" pitchFamily="34" charset="-128"/>
                <a:ea typeface="UKIJ Ekran" pitchFamily="34" charset="-128"/>
                <a:cs typeface="UKIJ Ekran" pitchFamily="34" charset="-128"/>
              </a:rPr>
              <a:t>بىر پارچە ئۆرنەك</a:t>
            </a:r>
            <a:endParaRPr lang="sv-SE" sz="2800" dirty="0">
              <a:latin typeface="UKIJ Ekran" pitchFamily="34" charset="-128"/>
              <a:ea typeface="UKIJ Ekran" pitchFamily="34" charset="-128"/>
              <a:cs typeface="UKIJ Ekran" pitchFamily="34" charset="-128"/>
            </a:endParaRPr>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060848"/>
            <a:ext cx="6912768" cy="3744416"/>
          </a:xfrm>
        </p:spPr>
      </p:pic>
    </p:spTree>
    <p:extLst>
      <p:ext uri="{BB962C8B-B14F-4D97-AF65-F5344CB8AC3E}">
        <p14:creationId xmlns:p14="http://schemas.microsoft.com/office/powerpoint/2010/main" val="40663069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r"/>
            <a:r>
              <a:rPr lang="sv-SE" sz="2800" dirty="0">
                <a:latin typeface="UKIJ Ekran" pitchFamily="34" charset="-128"/>
                <a:ea typeface="UKIJ Ekran" pitchFamily="34" charset="-128"/>
                <a:cs typeface="UKIJ Ekran" pitchFamily="34" charset="-128"/>
              </a:rPr>
              <a:t/>
            </a:r>
            <a:br>
              <a:rPr lang="sv-SE" sz="2800" dirty="0">
                <a:latin typeface="UKIJ Ekran" pitchFamily="34" charset="-128"/>
                <a:ea typeface="UKIJ Ekran" pitchFamily="34" charset="-128"/>
                <a:cs typeface="UKIJ Ekran" pitchFamily="34" charset="-128"/>
              </a:rPr>
            </a:br>
            <a:r>
              <a:rPr lang="ug-CN" sz="2800" dirty="0" smtClean="0">
                <a:latin typeface="UKIJ Ekran" pitchFamily="34" charset="-128"/>
                <a:ea typeface="UKIJ Ekran" pitchFamily="34" charset="-128"/>
                <a:cs typeface="UKIJ Ekran" pitchFamily="34" charset="-128"/>
              </a:rPr>
              <a:t>تور بەتتىن بىر كۆرۈنىش</a:t>
            </a:r>
            <a:endParaRPr lang="sv-SE" sz="2800" dirty="0">
              <a:latin typeface="UKIJ Ekran" pitchFamily="34" charset="-128"/>
              <a:ea typeface="UKIJ Ekran" pitchFamily="34" charset="-128"/>
              <a:cs typeface="UKIJ Ekran" pitchFamily="34" charset="-128"/>
            </a:endParaRPr>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916832"/>
            <a:ext cx="7128792" cy="3888432"/>
          </a:xfrm>
        </p:spPr>
      </p:pic>
    </p:spTree>
    <p:extLst>
      <p:ext uri="{BB962C8B-B14F-4D97-AF65-F5344CB8AC3E}">
        <p14:creationId xmlns:p14="http://schemas.microsoft.com/office/powerpoint/2010/main" val="35949002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r"/>
            <a:r>
              <a:rPr lang="ug-CN" sz="2800" dirty="0" smtClean="0">
                <a:latin typeface="UKIJ Ekran" pitchFamily="34" charset="-128"/>
                <a:ea typeface="UKIJ Ekran" pitchFamily="34" charset="-128"/>
                <a:cs typeface="UKIJ Ekran" pitchFamily="34" charset="-128"/>
              </a:rPr>
              <a:t>قول يازمىلارنىڭ </a:t>
            </a:r>
            <a:r>
              <a:rPr lang="ug-CN" sz="2800" dirty="0" smtClean="0">
                <a:latin typeface="UKIJ Ekran" pitchFamily="34" charset="-128"/>
                <a:ea typeface="UKIJ Ekran" pitchFamily="34" charset="-128"/>
                <a:cs typeface="UKIJ Ekran" pitchFamily="34" charset="-128"/>
              </a:rPr>
              <a:t>تىزىملىكى قويۇلغان تور بېتىنىڭ ئادىرىسى</a:t>
            </a:r>
            <a:endParaRPr lang="sv-SE" sz="2800" dirty="0">
              <a:latin typeface="UKIJ Ekran" pitchFamily="34" charset="-128"/>
              <a:ea typeface="UKIJ Ekran" pitchFamily="34" charset="-128"/>
              <a:cs typeface="UKIJ Ekran" pitchFamily="34" charset="-128"/>
            </a:endParaRPr>
          </a:p>
        </p:txBody>
      </p:sp>
      <p:sp>
        <p:nvSpPr>
          <p:cNvPr id="3" name="Platshållare för innehåll 2"/>
          <p:cNvSpPr>
            <a:spLocks noGrp="1"/>
          </p:cNvSpPr>
          <p:nvPr>
            <p:ph idx="1"/>
          </p:nvPr>
        </p:nvSpPr>
        <p:spPr/>
        <p:txBody>
          <a:bodyPr/>
          <a:lstStyle/>
          <a:p>
            <a:r>
              <a:rPr lang="sv-SE" sz="2800" dirty="0"/>
              <a:t>http://laurentius.ub.lu.se/jarring/scanned_images/207_1.html</a:t>
            </a:r>
          </a:p>
          <a:p>
            <a:endParaRPr lang="sv-SE" dirty="0"/>
          </a:p>
        </p:txBody>
      </p:sp>
    </p:spTree>
    <p:extLst>
      <p:ext uri="{BB962C8B-B14F-4D97-AF65-F5344CB8AC3E}">
        <p14:creationId xmlns:p14="http://schemas.microsoft.com/office/powerpoint/2010/main" val="15125421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71600" y="1052736"/>
            <a:ext cx="6400800" cy="928464"/>
          </a:xfrm>
        </p:spPr>
        <p:txBody>
          <a:bodyPr>
            <a:noAutofit/>
          </a:bodyPr>
          <a:lstStyle/>
          <a:p>
            <a:pPr algn="r"/>
            <a:r>
              <a:rPr lang="ug-CN" sz="2800" dirty="0" smtClean="0">
                <a:latin typeface="UKIJ Ekran" pitchFamily="34" charset="-128"/>
                <a:ea typeface="UKIJ Ekran" pitchFamily="34" charset="-128"/>
                <a:cs typeface="UKIJ Ekran" pitchFamily="34" charset="-128"/>
              </a:rPr>
              <a:t>2-ستوكھولۇم ئونۋېرسىتىتى شەرق تىللىرى بىناسى</a:t>
            </a:r>
            <a:endParaRPr lang="sv-SE" sz="2800" dirty="0">
              <a:latin typeface="UKIJ Ekran" pitchFamily="34" charset="-128"/>
              <a:ea typeface="UKIJ Ekran" pitchFamily="34" charset="-128"/>
              <a:cs typeface="UKIJ Ekran" pitchFamily="34" charset="-128"/>
            </a:endParaRPr>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2348880"/>
            <a:ext cx="3672408"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420888"/>
            <a:ext cx="3384376"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337142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vart slips">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933</TotalTime>
  <Words>368</Words>
  <Application>Microsoft Office PowerPoint</Application>
  <PresentationFormat>Bildspel på skärmen (4:3)</PresentationFormat>
  <Paragraphs>41</Paragraphs>
  <Slides>24</Slides>
  <Notes>0</Notes>
  <HiddenSlides>0</HiddenSlides>
  <MMClips>0</MMClips>
  <ScaleCrop>false</ScaleCrop>
  <HeadingPairs>
    <vt:vector size="4" baseType="variant">
      <vt:variant>
        <vt:lpstr>Tema</vt:lpstr>
      </vt:variant>
      <vt:variant>
        <vt:i4>1</vt:i4>
      </vt:variant>
      <vt:variant>
        <vt:lpstr>Bildrubriker</vt:lpstr>
      </vt:variant>
      <vt:variant>
        <vt:i4>24</vt:i4>
      </vt:variant>
    </vt:vector>
  </HeadingPairs>
  <TitlesOfParts>
    <vt:vector size="25" baseType="lpstr">
      <vt:lpstr>Couture</vt:lpstr>
      <vt:lpstr>شىۋېتسىيەدە ساقلىنىۋاتقان ئۇيغۇرلارغا دائىر ماتىرىياللار ۋە ئۇلارنىڭ بۈگۈنكى ئەھۋالى</vt:lpstr>
      <vt:lpstr> 1-لۈند ئونۋېرسىتىتى كۈتۈپخانىسى</vt:lpstr>
      <vt:lpstr>لۈند ئونۋېرسىتىتىدا ساقلنىۋاتقان ئۇيغۇرلارغا دائىر ماتىرىياللارنىڭ تۈرلىرى</vt:lpstr>
      <vt:lpstr>PowerPoint-presentation</vt:lpstr>
      <vt:lpstr>PowerPoint-presentation</vt:lpstr>
      <vt:lpstr>بىر پارچە ئۆرنەك</vt:lpstr>
      <vt:lpstr> تور بەتتىن بىر كۆرۈنىش</vt:lpstr>
      <vt:lpstr>قول يازمىلارنىڭ تىزىملىكى قويۇلغان تور بېتىنىڭ ئادىرىسى</vt:lpstr>
      <vt:lpstr>2-ستوكھولۇم ئونۋېرسىتىتى شەرق تىللىرى بىناسى</vt:lpstr>
      <vt:lpstr>PowerPoint-presentation</vt:lpstr>
      <vt:lpstr>3-شىۋېتسىيە ھۆكۈمەت ئارخىپخانىسى</vt:lpstr>
      <vt:lpstr>PowerPoint-presentation</vt:lpstr>
      <vt:lpstr>PowerPoint-presentation</vt:lpstr>
      <vt:lpstr>PowerPoint-presentation</vt:lpstr>
      <vt:lpstr>4-ئېتنوگراپىيە مۇزىيى</vt:lpstr>
      <vt:lpstr>PowerPoint-presentation</vt:lpstr>
      <vt:lpstr>4-شىۋېتسىيە مىسسىيونۇرلار ئارخىپخانىسى</vt:lpstr>
      <vt:lpstr>PowerPoint-presentation</vt:lpstr>
      <vt:lpstr>PowerPoint-presentation</vt:lpstr>
      <vt:lpstr>6-شىۋېتسىيە مۇزىكا ئارخىپخانىسى</vt:lpstr>
      <vt:lpstr>PowerPoint-presentation</vt:lpstr>
      <vt:lpstr>  ئەركەك سۇ</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شىۋېتسىيەدە ساقلىنىۋاتقان ئۇيغۇرلارغا دائىر ماتىرىياللار ۋە ئۇنىڭ بۈگۈنكى ئەھۋالى</dc:title>
  <dc:creator>Abdushukur</dc:creator>
  <cp:lastModifiedBy>Abdushukur</cp:lastModifiedBy>
  <cp:revision>69</cp:revision>
  <dcterms:created xsi:type="dcterms:W3CDTF">2012-04-22T21:07:08Z</dcterms:created>
  <dcterms:modified xsi:type="dcterms:W3CDTF">2012-04-25T17:58:28Z</dcterms:modified>
</cp:coreProperties>
</file>